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7" r:id="rId3"/>
    <p:sldId id="258" r:id="rId4"/>
    <p:sldId id="259" r:id="rId5"/>
    <p:sldId id="265" r:id="rId6"/>
    <p:sldId id="268" r:id="rId7"/>
    <p:sldId id="269" r:id="rId8"/>
    <p:sldId id="270"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88" d="100"/>
          <a:sy n="88" d="100"/>
        </p:scale>
        <p:origin x="494" y="158"/>
      </p:cViewPr>
      <p:guideLst>
        <p:guide orient="horz" pos="2160"/>
        <p:guide pos="3840"/>
      </p:guideLst>
    </p:cSldViewPr>
  </p:slideViewPr>
  <p:notesTextViewPr>
    <p:cViewPr>
      <p:scale>
        <a:sx n="1" d="1"/>
        <a:sy n="1" d="1"/>
      </p:scale>
      <p:origin x="0" y="0"/>
    </p:cViewPr>
  </p:notesTextViewPr>
  <p:notesViewPr>
    <p:cSldViewPr snapToGrid="0" showGuides="1">
      <p:cViewPr varScale="1">
        <p:scale>
          <a:sx n="54" d="100"/>
          <a:sy n="54" d="100"/>
        </p:scale>
        <p:origin x="1944"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18A4B5A-B97F-4BB8-B2FD-4AB76452EE08}" type="datetimeFigureOut">
              <a:rPr lang="fr-FR" smtClean="0"/>
              <a:t>25/12/2019</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B4E3869-3F09-4594-8BD6-9B91F9243E17}" type="slidenum">
              <a:rPr lang="fr-FR" smtClean="0"/>
              <a:t>‹N°›</a:t>
            </a:fld>
            <a:endParaRPr lang="fr-FR"/>
          </a:p>
        </p:txBody>
      </p:sp>
    </p:spTree>
    <p:extLst>
      <p:ext uri="{BB962C8B-B14F-4D97-AF65-F5344CB8AC3E}">
        <p14:creationId xmlns:p14="http://schemas.microsoft.com/office/powerpoint/2010/main" val="1074469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E809BA-60DB-4B71-8218-6CD6AA6C8E3F}" type="datetimeFigureOut">
              <a:rPr lang="fr-FR" smtClean="0"/>
              <a:t>25/12/2019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237281-D745-4461-A32F-028EB11C3833}" type="slidenum">
              <a:rPr lang="fr-FR" smtClean="0"/>
              <a:t>‹N°›</a:t>
            </a:fld>
            <a:endParaRPr lang="fr-FR"/>
          </a:p>
        </p:txBody>
      </p:sp>
    </p:spTree>
    <p:extLst>
      <p:ext uri="{BB962C8B-B14F-4D97-AF65-F5344CB8AC3E}">
        <p14:creationId xmlns:p14="http://schemas.microsoft.com/office/powerpoint/2010/main" val="4143582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0" y="1"/>
            <a:ext cx="12192000" cy="3048000"/>
          </a:xfrm>
          <a:solidFill>
            <a:srgbClr val="866600"/>
          </a:solidFill>
          <a:ln>
            <a:noFill/>
          </a:ln>
        </p:spPr>
        <p:txBody>
          <a:bodyPr anchor="b">
            <a:normAutofit/>
          </a:bodyPr>
          <a:lstStyle>
            <a:lvl1pPr algn="ctr">
              <a:defRPr sz="8000" b="1">
                <a:solidFill>
                  <a:schemeClr val="bg1"/>
                </a:solidFill>
              </a:defRPr>
            </a:lvl1pPr>
          </a:lstStyle>
          <a:p>
            <a:r>
              <a:rPr lang="fr-FR" dirty="0" smtClean="0"/>
              <a:t>MODIFIEZ LE STYLE DU TITRE</a:t>
            </a:r>
            <a:endParaRPr lang="fr-FR" dirty="0"/>
          </a:p>
        </p:txBody>
      </p:sp>
      <p:sp>
        <p:nvSpPr>
          <p:cNvPr id="3" name="Sous-titre 2"/>
          <p:cNvSpPr>
            <a:spLocks noGrp="1"/>
          </p:cNvSpPr>
          <p:nvPr>
            <p:ph type="subTitle" idx="1"/>
          </p:nvPr>
        </p:nvSpPr>
        <p:spPr>
          <a:xfrm>
            <a:off x="6730448" y="3600228"/>
            <a:ext cx="4583832" cy="1655762"/>
          </a:xfrm>
          <a:solidFill>
            <a:schemeClr val="bg1"/>
          </a:solidFill>
          <a:ln>
            <a:solidFill>
              <a:srgbClr val="866600"/>
            </a:solidFill>
          </a:ln>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r-FR" dirty="0"/>
          </a:p>
        </p:txBody>
      </p:sp>
      <p:sp>
        <p:nvSpPr>
          <p:cNvPr id="4" name="Espace réservé de la date 3"/>
          <p:cNvSpPr>
            <a:spLocks noGrp="1"/>
          </p:cNvSpPr>
          <p:nvPr>
            <p:ph type="dt" sz="half" idx="10"/>
          </p:nvPr>
        </p:nvSpPr>
        <p:spPr>
          <a:xfrm>
            <a:off x="838200" y="6356350"/>
            <a:ext cx="2743200" cy="365125"/>
          </a:xfrm>
        </p:spPr>
        <p:txBody>
          <a:bodyPr/>
          <a:lstStyle>
            <a:lvl1pPr>
              <a:defRPr>
                <a:solidFill>
                  <a:schemeClr val="tx1">
                    <a:lumMod val="95000"/>
                    <a:lumOff val="5000"/>
                  </a:schemeClr>
                </a:solidFill>
              </a:defRPr>
            </a:lvl1pPr>
          </a:lstStyle>
          <a:p>
            <a:fld id="{78031130-38E5-4B7C-B588-26FED0A07FB8}" type="datetime1">
              <a:rPr lang="fr-FR" smtClean="0"/>
              <a:t>25/12/2019</a:t>
            </a:fld>
            <a:endParaRPr lang="fr-FR" dirty="0"/>
          </a:p>
        </p:txBody>
      </p:sp>
      <p:sp>
        <p:nvSpPr>
          <p:cNvPr id="5" name="Espace réservé du pied de page 4"/>
          <p:cNvSpPr>
            <a:spLocks noGrp="1"/>
          </p:cNvSpPr>
          <p:nvPr>
            <p:ph type="ftr" sz="quarter" idx="11"/>
          </p:nvPr>
        </p:nvSpPr>
        <p:spPr>
          <a:xfrm>
            <a:off x="4038600" y="6356350"/>
            <a:ext cx="5383696" cy="365125"/>
          </a:xfrm>
        </p:spPr>
        <p:txBody>
          <a:bodyPr/>
          <a:lstStyle>
            <a:lvl1pPr>
              <a:defRPr>
                <a:solidFill>
                  <a:schemeClr val="tx1">
                    <a:lumMod val="95000"/>
                    <a:lumOff val="5000"/>
                  </a:schemeClr>
                </a:solidFill>
              </a:defRPr>
            </a:lvl1pPr>
          </a:lstStyle>
          <a:p>
            <a:r>
              <a:rPr lang="fr-FR" smtClean="0"/>
              <a:t>www.hsectraining.com</a:t>
            </a:r>
            <a:endParaRPr lang="fr-FR" dirty="0"/>
          </a:p>
        </p:txBody>
      </p:sp>
      <p:sp>
        <p:nvSpPr>
          <p:cNvPr id="6" name="Espace réservé du numéro de diapositive 5"/>
          <p:cNvSpPr>
            <a:spLocks noGrp="1"/>
          </p:cNvSpPr>
          <p:nvPr>
            <p:ph type="sldNum" sz="quarter" idx="12"/>
          </p:nvPr>
        </p:nvSpPr>
        <p:spPr>
          <a:xfrm>
            <a:off x="10296938" y="6356350"/>
            <a:ext cx="1547191" cy="365125"/>
          </a:xfrm>
        </p:spPr>
        <p:txBody>
          <a:bodyPr/>
          <a:lstStyle>
            <a:lvl1pPr>
              <a:defRPr>
                <a:solidFill>
                  <a:schemeClr val="tx1">
                    <a:lumMod val="95000"/>
                    <a:lumOff val="5000"/>
                  </a:schemeClr>
                </a:solidFill>
              </a:defRPr>
            </a:lvl1pPr>
          </a:lstStyle>
          <a:p>
            <a:fld id="{5028384A-C188-45FB-AE30-14B37159340F}" type="slidenum">
              <a:rPr lang="fr-FR" smtClean="0"/>
              <a:pPr/>
              <a:t>‹N°›</a:t>
            </a:fld>
            <a:endParaRPr lang="fr-FR" dirty="0"/>
          </a:p>
        </p:txBody>
      </p:sp>
      <p:cxnSp>
        <p:nvCxnSpPr>
          <p:cNvPr id="8" name="Connecteur droit 7"/>
          <p:cNvCxnSpPr/>
          <p:nvPr userDrawn="1"/>
        </p:nvCxnSpPr>
        <p:spPr>
          <a:xfrm>
            <a:off x="238542" y="6260274"/>
            <a:ext cx="11728174" cy="3312"/>
          </a:xfrm>
          <a:prstGeom prst="line">
            <a:avLst/>
          </a:prstGeom>
          <a:ln w="57150">
            <a:solidFill>
              <a:srgbClr val="866600"/>
            </a:solidFill>
          </a:ln>
        </p:spPr>
        <p:style>
          <a:lnRef idx="1">
            <a:schemeClr val="accent1"/>
          </a:lnRef>
          <a:fillRef idx="0">
            <a:schemeClr val="accent1"/>
          </a:fillRef>
          <a:effectRef idx="0">
            <a:schemeClr val="accent1"/>
          </a:effectRef>
          <a:fontRef idx="minor">
            <a:schemeClr val="tx1"/>
          </a:fontRef>
        </p:style>
      </p:cxnSp>
      <p:pic>
        <p:nvPicPr>
          <p:cNvPr id="14" name="Image 13"/>
          <p:cNvPicPr>
            <a:picLocks noChangeAspect="1"/>
          </p:cNvPicPr>
          <p:nvPr userDrawn="1"/>
        </p:nvPicPr>
        <p:blipFill>
          <a:blip r:embed="rId2"/>
          <a:stretch>
            <a:fillRect/>
          </a:stretch>
        </p:blipFill>
        <p:spPr>
          <a:xfrm>
            <a:off x="238542" y="3600228"/>
            <a:ext cx="5625697" cy="1657572"/>
          </a:xfrm>
          <a:prstGeom prst="rect">
            <a:avLst/>
          </a:prstGeom>
        </p:spPr>
      </p:pic>
    </p:spTree>
    <p:extLst>
      <p:ext uri="{BB962C8B-B14F-4D97-AF65-F5344CB8AC3E}">
        <p14:creationId xmlns:p14="http://schemas.microsoft.com/office/powerpoint/2010/main" val="312160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15" name="Rectangle 14"/>
          <p:cNvSpPr/>
          <p:nvPr userDrawn="1"/>
        </p:nvSpPr>
        <p:spPr>
          <a:xfrm>
            <a:off x="0" y="-8286"/>
            <a:ext cx="12192000" cy="817912"/>
          </a:xfrm>
          <a:prstGeom prst="rect">
            <a:avLst/>
          </a:prstGeom>
          <a:solidFill>
            <a:srgbClr val="866600"/>
          </a:solidFill>
          <a:ln>
            <a:solidFill>
              <a:srgbClr val="86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userDrawn="1"/>
        </p:nvSpPr>
        <p:spPr>
          <a:xfrm>
            <a:off x="6" y="6040088"/>
            <a:ext cx="12192000" cy="817912"/>
          </a:xfrm>
          <a:prstGeom prst="rect">
            <a:avLst/>
          </a:prstGeom>
          <a:solidFill>
            <a:srgbClr val="866600"/>
          </a:solidFill>
          <a:ln>
            <a:solidFill>
              <a:srgbClr val="86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u contenu 2"/>
          <p:cNvSpPr>
            <a:spLocks noGrp="1"/>
          </p:cNvSpPr>
          <p:nvPr>
            <p:ph idx="1"/>
          </p:nvPr>
        </p:nvSpPr>
        <p:spPr>
          <a:xfrm>
            <a:off x="586405" y="904875"/>
            <a:ext cx="11420061" cy="5000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dirty="0"/>
          </a:p>
        </p:txBody>
      </p:sp>
      <p:cxnSp>
        <p:nvCxnSpPr>
          <p:cNvPr id="7" name="Connecteur droit 6"/>
          <p:cNvCxnSpPr/>
          <p:nvPr userDrawn="1"/>
        </p:nvCxnSpPr>
        <p:spPr>
          <a:xfrm>
            <a:off x="6" y="6016480"/>
            <a:ext cx="12191994"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sp>
        <p:nvSpPr>
          <p:cNvPr id="9" name="Espace réservé de la date 3"/>
          <p:cNvSpPr>
            <a:spLocks noGrp="1"/>
          </p:cNvSpPr>
          <p:nvPr>
            <p:ph type="dt" sz="half" idx="10"/>
          </p:nvPr>
        </p:nvSpPr>
        <p:spPr>
          <a:xfrm>
            <a:off x="3901110" y="6256957"/>
            <a:ext cx="983973" cy="365125"/>
          </a:xfrm>
        </p:spPr>
        <p:txBody>
          <a:bodyPr/>
          <a:lstStyle>
            <a:lvl1pPr>
              <a:defRPr>
                <a:solidFill>
                  <a:schemeClr val="tx1">
                    <a:lumMod val="95000"/>
                    <a:lumOff val="5000"/>
                  </a:schemeClr>
                </a:solidFill>
              </a:defRPr>
            </a:lvl1pPr>
          </a:lstStyle>
          <a:p>
            <a:fld id="{D2414CFC-A557-4427-B972-913FD677CD6F}" type="datetime1">
              <a:rPr lang="fr-FR" smtClean="0"/>
              <a:t>25/12/2019</a:t>
            </a:fld>
            <a:endParaRPr lang="fr-FR" dirty="0"/>
          </a:p>
        </p:txBody>
      </p:sp>
      <p:sp>
        <p:nvSpPr>
          <p:cNvPr id="10" name="Espace réservé du pied de page 4"/>
          <p:cNvSpPr>
            <a:spLocks noGrp="1"/>
          </p:cNvSpPr>
          <p:nvPr>
            <p:ph type="ftr" sz="quarter" idx="11"/>
          </p:nvPr>
        </p:nvSpPr>
        <p:spPr>
          <a:xfrm>
            <a:off x="5155095" y="6256957"/>
            <a:ext cx="4837044" cy="365125"/>
          </a:xfrm>
        </p:spPr>
        <p:txBody>
          <a:bodyPr/>
          <a:lstStyle>
            <a:lvl1pPr>
              <a:defRPr>
                <a:solidFill>
                  <a:schemeClr val="tx1">
                    <a:lumMod val="95000"/>
                    <a:lumOff val="5000"/>
                  </a:schemeClr>
                </a:solidFill>
              </a:defRPr>
            </a:lvl1pPr>
          </a:lstStyle>
          <a:p>
            <a:r>
              <a:rPr lang="fr-FR" smtClean="0"/>
              <a:t>www.hsectraining.com</a:t>
            </a:r>
            <a:endParaRPr lang="fr-FR" dirty="0"/>
          </a:p>
        </p:txBody>
      </p:sp>
      <p:sp>
        <p:nvSpPr>
          <p:cNvPr id="11" name="Espace réservé du numéro de diapositive 5"/>
          <p:cNvSpPr>
            <a:spLocks noGrp="1"/>
          </p:cNvSpPr>
          <p:nvPr>
            <p:ph type="sldNum" sz="quarter" idx="12"/>
          </p:nvPr>
        </p:nvSpPr>
        <p:spPr>
          <a:xfrm>
            <a:off x="10262152" y="6256957"/>
            <a:ext cx="1547191" cy="365125"/>
          </a:xfrm>
        </p:spPr>
        <p:txBody>
          <a:bodyPr/>
          <a:lstStyle>
            <a:lvl1pPr>
              <a:defRPr>
                <a:solidFill>
                  <a:schemeClr val="tx1">
                    <a:lumMod val="95000"/>
                    <a:lumOff val="5000"/>
                  </a:schemeClr>
                </a:solidFill>
              </a:defRPr>
            </a:lvl1pPr>
          </a:lstStyle>
          <a:p>
            <a:fld id="{5028384A-C188-45FB-AE30-14B37159340F}" type="slidenum">
              <a:rPr lang="fr-FR" smtClean="0"/>
              <a:pPr/>
              <a:t>‹N°›</a:t>
            </a:fld>
            <a:endParaRPr lang="fr-FR" dirty="0"/>
          </a:p>
        </p:txBody>
      </p:sp>
      <p:sp>
        <p:nvSpPr>
          <p:cNvPr id="13" name="Titre 6"/>
          <p:cNvSpPr>
            <a:spLocks noGrp="1"/>
          </p:cNvSpPr>
          <p:nvPr>
            <p:ph type="title" hasCustomPrompt="1"/>
          </p:nvPr>
        </p:nvSpPr>
        <p:spPr>
          <a:xfrm>
            <a:off x="6" y="-8286"/>
            <a:ext cx="12192000" cy="809624"/>
          </a:xfrm>
          <a:noFill/>
          <a:ln>
            <a:noFill/>
          </a:ln>
        </p:spPr>
        <p:txBody>
          <a:bodyPr>
            <a:noAutofit/>
          </a:bodyPr>
          <a:lstStyle>
            <a:lvl1pPr algn="ctr">
              <a:defRPr sz="4800">
                <a:solidFill>
                  <a:schemeClr val="bg1"/>
                </a:solidFill>
              </a:defRPr>
            </a:lvl1pPr>
          </a:lstStyle>
          <a:p>
            <a:r>
              <a:rPr lang="fr-FR" dirty="0" smtClean="0"/>
              <a:t>	Modifiez le style du titre</a:t>
            </a:r>
            <a:endParaRPr lang="fr-FR" dirty="0"/>
          </a:p>
        </p:txBody>
      </p:sp>
      <p:pic>
        <p:nvPicPr>
          <p:cNvPr id="5" name="Imag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016" y="6082673"/>
            <a:ext cx="2427633" cy="713692"/>
          </a:xfrm>
          <a:prstGeom prst="rect">
            <a:avLst/>
          </a:prstGeom>
        </p:spPr>
      </p:pic>
    </p:spTree>
    <p:extLst>
      <p:ext uri="{BB962C8B-B14F-4D97-AF65-F5344CB8AC3E}">
        <p14:creationId xmlns:p14="http://schemas.microsoft.com/office/powerpoint/2010/main" val="268031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17" name="Rectangle 16"/>
          <p:cNvSpPr/>
          <p:nvPr userDrawn="1"/>
        </p:nvSpPr>
        <p:spPr>
          <a:xfrm>
            <a:off x="6" y="6040088"/>
            <a:ext cx="12192000" cy="817912"/>
          </a:xfrm>
          <a:prstGeom prst="rect">
            <a:avLst/>
          </a:prstGeom>
          <a:solidFill>
            <a:srgbClr val="866600"/>
          </a:solidFill>
          <a:ln>
            <a:solidFill>
              <a:srgbClr val="86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u contenu 2"/>
          <p:cNvSpPr>
            <a:spLocks noGrp="1"/>
          </p:cNvSpPr>
          <p:nvPr>
            <p:ph sz="half" idx="1"/>
          </p:nvPr>
        </p:nvSpPr>
        <p:spPr>
          <a:xfrm>
            <a:off x="390525" y="895350"/>
            <a:ext cx="5686011" cy="50482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dirty="0"/>
          </a:p>
        </p:txBody>
      </p:sp>
      <p:sp>
        <p:nvSpPr>
          <p:cNvPr id="4" name="Espace réservé du contenu 3"/>
          <p:cNvSpPr>
            <a:spLocks noGrp="1"/>
          </p:cNvSpPr>
          <p:nvPr>
            <p:ph sz="half" idx="2"/>
          </p:nvPr>
        </p:nvSpPr>
        <p:spPr>
          <a:xfrm>
            <a:off x="6231834" y="914399"/>
            <a:ext cx="5628862" cy="5019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cxnSp>
        <p:nvCxnSpPr>
          <p:cNvPr id="16" name="Connecteur droit 15"/>
          <p:cNvCxnSpPr/>
          <p:nvPr userDrawn="1"/>
        </p:nvCxnSpPr>
        <p:spPr>
          <a:xfrm>
            <a:off x="6" y="6045055"/>
            <a:ext cx="12191994" cy="0"/>
          </a:xfrm>
          <a:prstGeom prst="line">
            <a:avLst/>
          </a:prstGeom>
          <a:ln w="57150">
            <a:solidFill>
              <a:srgbClr val="866600"/>
            </a:solidFill>
          </a:ln>
        </p:spPr>
        <p:style>
          <a:lnRef idx="1">
            <a:schemeClr val="accent1"/>
          </a:lnRef>
          <a:fillRef idx="0">
            <a:schemeClr val="accent1"/>
          </a:fillRef>
          <a:effectRef idx="0">
            <a:schemeClr val="accent1"/>
          </a:effectRef>
          <a:fontRef idx="minor">
            <a:schemeClr val="tx1"/>
          </a:fontRef>
        </p:style>
      </p:cxnSp>
      <p:sp>
        <p:nvSpPr>
          <p:cNvPr id="14" name="Espace réservé de la date 3"/>
          <p:cNvSpPr>
            <a:spLocks noGrp="1"/>
          </p:cNvSpPr>
          <p:nvPr>
            <p:ph type="dt" sz="half" idx="10"/>
          </p:nvPr>
        </p:nvSpPr>
        <p:spPr>
          <a:xfrm>
            <a:off x="3901110" y="6256957"/>
            <a:ext cx="983973" cy="365125"/>
          </a:xfrm>
        </p:spPr>
        <p:txBody>
          <a:bodyPr/>
          <a:lstStyle>
            <a:lvl1pPr>
              <a:defRPr>
                <a:solidFill>
                  <a:schemeClr val="tx1">
                    <a:lumMod val="95000"/>
                    <a:lumOff val="5000"/>
                  </a:schemeClr>
                </a:solidFill>
              </a:defRPr>
            </a:lvl1pPr>
          </a:lstStyle>
          <a:p>
            <a:fld id="{56D44BB7-DCE8-4B36-A1B1-30BC479FBACF}" type="datetime1">
              <a:rPr lang="fr-FR" smtClean="0"/>
              <a:t>25/12/2019</a:t>
            </a:fld>
            <a:endParaRPr lang="fr-FR" dirty="0"/>
          </a:p>
        </p:txBody>
      </p:sp>
      <p:sp>
        <p:nvSpPr>
          <p:cNvPr id="15" name="Espace réservé du pied de page 4"/>
          <p:cNvSpPr>
            <a:spLocks noGrp="1"/>
          </p:cNvSpPr>
          <p:nvPr>
            <p:ph type="ftr" sz="quarter" idx="11"/>
          </p:nvPr>
        </p:nvSpPr>
        <p:spPr>
          <a:xfrm>
            <a:off x="5155095" y="6256957"/>
            <a:ext cx="4837044" cy="365125"/>
          </a:xfrm>
        </p:spPr>
        <p:txBody>
          <a:bodyPr/>
          <a:lstStyle>
            <a:lvl1pPr>
              <a:defRPr>
                <a:solidFill>
                  <a:schemeClr val="tx1">
                    <a:lumMod val="95000"/>
                    <a:lumOff val="5000"/>
                  </a:schemeClr>
                </a:solidFill>
              </a:defRPr>
            </a:lvl1pPr>
          </a:lstStyle>
          <a:p>
            <a:r>
              <a:rPr lang="fr-FR" smtClean="0"/>
              <a:t>www.hsectraining.com</a:t>
            </a:r>
            <a:endParaRPr lang="fr-FR" dirty="0"/>
          </a:p>
        </p:txBody>
      </p:sp>
      <p:sp>
        <p:nvSpPr>
          <p:cNvPr id="22" name="Espace réservé du numéro de diapositive 5"/>
          <p:cNvSpPr>
            <a:spLocks noGrp="1"/>
          </p:cNvSpPr>
          <p:nvPr>
            <p:ph type="sldNum" sz="quarter" idx="12"/>
          </p:nvPr>
        </p:nvSpPr>
        <p:spPr>
          <a:xfrm>
            <a:off x="10262152" y="6256957"/>
            <a:ext cx="1547191" cy="365125"/>
          </a:xfrm>
        </p:spPr>
        <p:txBody>
          <a:bodyPr/>
          <a:lstStyle>
            <a:lvl1pPr>
              <a:defRPr>
                <a:solidFill>
                  <a:schemeClr val="tx1">
                    <a:lumMod val="95000"/>
                    <a:lumOff val="5000"/>
                  </a:schemeClr>
                </a:solidFill>
              </a:defRPr>
            </a:lvl1pPr>
          </a:lstStyle>
          <a:p>
            <a:fld id="{5028384A-C188-45FB-AE30-14B37159340F}" type="slidenum">
              <a:rPr lang="fr-FR" smtClean="0"/>
              <a:pPr/>
              <a:t>‹N°›</a:t>
            </a:fld>
            <a:endParaRPr lang="fr-FR" dirty="0"/>
          </a:p>
        </p:txBody>
      </p:sp>
      <p:pic>
        <p:nvPicPr>
          <p:cNvPr id="24" name="Imag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016" y="6082673"/>
            <a:ext cx="2427633" cy="713692"/>
          </a:xfrm>
          <a:prstGeom prst="rect">
            <a:avLst/>
          </a:prstGeom>
        </p:spPr>
      </p:pic>
      <p:sp>
        <p:nvSpPr>
          <p:cNvPr id="12" name="Rectangle 11"/>
          <p:cNvSpPr/>
          <p:nvPr userDrawn="1"/>
        </p:nvSpPr>
        <p:spPr>
          <a:xfrm>
            <a:off x="6" y="0"/>
            <a:ext cx="12192000" cy="817912"/>
          </a:xfrm>
          <a:prstGeom prst="rect">
            <a:avLst/>
          </a:prstGeom>
          <a:solidFill>
            <a:srgbClr val="866600"/>
          </a:solidFill>
          <a:ln>
            <a:solidFill>
              <a:srgbClr val="86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Titre 6"/>
          <p:cNvSpPr txBox="1">
            <a:spLocks/>
          </p:cNvSpPr>
          <p:nvPr userDrawn="1"/>
        </p:nvSpPr>
        <p:spPr>
          <a:xfrm>
            <a:off x="6" y="-8287"/>
            <a:ext cx="12192000" cy="817911"/>
          </a:xfrm>
          <a:prstGeom prst="rect">
            <a:avLst/>
          </a:prstGeom>
          <a:solidFill>
            <a:srgbClr val="866600"/>
          </a:solidFill>
          <a:ln>
            <a:solidFill>
              <a:srgbClr val="866600"/>
            </a:solidFill>
          </a:ln>
        </p:spPr>
        <p:txBody>
          <a:bodyPr vert="horz" lIns="91440" tIns="45720" rIns="91440" bIns="45720" rtlCol="0" anchor="ctr">
            <a:noAutofit/>
          </a:bodyPr>
          <a:lstStyle>
            <a:lvl1pPr algn="ctr" defTabSz="914400" rtl="0" eaLnBrk="1" latinLnBrk="0" hangingPunct="1">
              <a:lnSpc>
                <a:spcPct val="90000"/>
              </a:lnSpc>
              <a:spcBef>
                <a:spcPct val="0"/>
              </a:spcBef>
              <a:buNone/>
              <a:defRPr sz="4800" kern="1200">
                <a:solidFill>
                  <a:schemeClr val="bg1"/>
                </a:solidFill>
                <a:latin typeface="Times New Roman" panose="02020603050405020304" pitchFamily="18" charset="0"/>
                <a:ea typeface="+mj-ea"/>
                <a:cs typeface="Times New Roman" panose="02020603050405020304" pitchFamily="18" charset="0"/>
              </a:defRPr>
            </a:lvl1pPr>
          </a:lstStyle>
          <a:p>
            <a:r>
              <a:rPr lang="fr-FR" dirty="0" smtClean="0"/>
              <a:t>	Modifiez le style du titre</a:t>
            </a:r>
            <a:endParaRPr lang="fr-FR" dirty="0"/>
          </a:p>
        </p:txBody>
      </p:sp>
    </p:spTree>
    <p:extLst>
      <p:ext uri="{BB962C8B-B14F-4D97-AF65-F5344CB8AC3E}">
        <p14:creationId xmlns:p14="http://schemas.microsoft.com/office/powerpoint/2010/main" val="2158117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sp>
        <p:nvSpPr>
          <p:cNvPr id="15" name="Rectangle 14"/>
          <p:cNvSpPr/>
          <p:nvPr userDrawn="1"/>
        </p:nvSpPr>
        <p:spPr>
          <a:xfrm>
            <a:off x="6" y="6040088"/>
            <a:ext cx="12192000" cy="817912"/>
          </a:xfrm>
          <a:prstGeom prst="rect">
            <a:avLst/>
          </a:prstGeom>
          <a:solidFill>
            <a:srgbClr val="866600"/>
          </a:solidFill>
          <a:ln>
            <a:solidFill>
              <a:srgbClr val="86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Titre 6"/>
          <p:cNvSpPr txBox="1">
            <a:spLocks/>
          </p:cNvSpPr>
          <p:nvPr userDrawn="1"/>
        </p:nvSpPr>
        <p:spPr>
          <a:xfrm>
            <a:off x="6" y="-8287"/>
            <a:ext cx="12192000" cy="817911"/>
          </a:xfrm>
          <a:prstGeom prst="rect">
            <a:avLst/>
          </a:prstGeom>
          <a:solidFill>
            <a:srgbClr val="866600"/>
          </a:solidFill>
          <a:ln>
            <a:solidFill>
              <a:srgbClr val="866600"/>
            </a:solidFill>
          </a:ln>
        </p:spPr>
        <p:txBody>
          <a:bodyPr vert="horz" lIns="91440" tIns="45720" rIns="91440" bIns="45720" rtlCol="0" anchor="ctr">
            <a:noAutofit/>
          </a:bodyPr>
          <a:lstStyle>
            <a:lvl1pPr algn="ctr" defTabSz="914400" rtl="0" eaLnBrk="1" latinLnBrk="0" hangingPunct="1">
              <a:lnSpc>
                <a:spcPct val="90000"/>
              </a:lnSpc>
              <a:spcBef>
                <a:spcPct val="0"/>
              </a:spcBef>
              <a:buNone/>
              <a:defRPr sz="4800" kern="1200">
                <a:solidFill>
                  <a:schemeClr val="bg1"/>
                </a:solidFill>
                <a:latin typeface="Times New Roman" panose="02020603050405020304" pitchFamily="18" charset="0"/>
                <a:ea typeface="+mj-ea"/>
                <a:cs typeface="Times New Roman" panose="02020603050405020304" pitchFamily="18" charset="0"/>
              </a:defRPr>
            </a:lvl1pPr>
          </a:lstStyle>
          <a:p>
            <a:r>
              <a:rPr lang="fr-FR" dirty="0" smtClean="0"/>
              <a:t>	Modifiez le style du titre</a:t>
            </a:r>
            <a:endParaRPr lang="fr-FR" dirty="0"/>
          </a:p>
        </p:txBody>
      </p:sp>
      <p:sp>
        <p:nvSpPr>
          <p:cNvPr id="22" name="Espace réservé de la date 3"/>
          <p:cNvSpPr>
            <a:spLocks noGrp="1"/>
          </p:cNvSpPr>
          <p:nvPr>
            <p:ph type="dt" sz="half" idx="10"/>
          </p:nvPr>
        </p:nvSpPr>
        <p:spPr>
          <a:xfrm>
            <a:off x="3901110" y="6256957"/>
            <a:ext cx="983973" cy="365125"/>
          </a:xfrm>
        </p:spPr>
        <p:txBody>
          <a:bodyPr/>
          <a:lstStyle>
            <a:lvl1pPr>
              <a:defRPr>
                <a:solidFill>
                  <a:schemeClr val="tx1">
                    <a:lumMod val="95000"/>
                    <a:lumOff val="5000"/>
                  </a:schemeClr>
                </a:solidFill>
              </a:defRPr>
            </a:lvl1pPr>
          </a:lstStyle>
          <a:p>
            <a:fld id="{26FD6ED3-5E8B-4E21-BEE2-40ED61AF1AFF}" type="datetime1">
              <a:rPr lang="fr-FR" smtClean="0"/>
              <a:t>25/12/2019</a:t>
            </a:fld>
            <a:endParaRPr lang="fr-FR" dirty="0"/>
          </a:p>
        </p:txBody>
      </p:sp>
      <p:sp>
        <p:nvSpPr>
          <p:cNvPr id="23" name="Espace réservé du pied de page 4"/>
          <p:cNvSpPr>
            <a:spLocks noGrp="1"/>
          </p:cNvSpPr>
          <p:nvPr>
            <p:ph type="ftr" sz="quarter" idx="11"/>
          </p:nvPr>
        </p:nvSpPr>
        <p:spPr>
          <a:xfrm>
            <a:off x="5155095" y="6256957"/>
            <a:ext cx="4837044" cy="365125"/>
          </a:xfrm>
        </p:spPr>
        <p:txBody>
          <a:bodyPr/>
          <a:lstStyle>
            <a:lvl1pPr>
              <a:defRPr>
                <a:solidFill>
                  <a:schemeClr val="tx1">
                    <a:lumMod val="95000"/>
                    <a:lumOff val="5000"/>
                  </a:schemeClr>
                </a:solidFill>
              </a:defRPr>
            </a:lvl1pPr>
          </a:lstStyle>
          <a:p>
            <a:r>
              <a:rPr lang="fr-FR" smtClean="0"/>
              <a:t>www.hsectraining.com</a:t>
            </a:r>
            <a:endParaRPr lang="fr-FR" dirty="0"/>
          </a:p>
        </p:txBody>
      </p:sp>
      <p:sp>
        <p:nvSpPr>
          <p:cNvPr id="24" name="Espace réservé du numéro de diapositive 5"/>
          <p:cNvSpPr>
            <a:spLocks noGrp="1"/>
          </p:cNvSpPr>
          <p:nvPr>
            <p:ph type="sldNum" sz="quarter" idx="12"/>
          </p:nvPr>
        </p:nvSpPr>
        <p:spPr>
          <a:xfrm>
            <a:off x="10262152" y="6256957"/>
            <a:ext cx="1547191" cy="365125"/>
          </a:xfrm>
        </p:spPr>
        <p:txBody>
          <a:bodyPr/>
          <a:lstStyle>
            <a:lvl1pPr>
              <a:defRPr>
                <a:solidFill>
                  <a:schemeClr val="tx1">
                    <a:lumMod val="95000"/>
                    <a:lumOff val="5000"/>
                  </a:schemeClr>
                </a:solidFill>
              </a:defRPr>
            </a:lvl1pPr>
          </a:lstStyle>
          <a:p>
            <a:fld id="{5028384A-C188-45FB-AE30-14B37159340F}" type="slidenum">
              <a:rPr lang="fr-FR" smtClean="0"/>
              <a:pPr/>
              <a:t>‹N°›</a:t>
            </a:fld>
            <a:endParaRPr lang="fr-FR" dirty="0"/>
          </a:p>
        </p:txBody>
      </p:sp>
      <p:pic>
        <p:nvPicPr>
          <p:cNvPr id="25" name="Imag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016" y="6082673"/>
            <a:ext cx="2427633" cy="713692"/>
          </a:xfrm>
          <a:prstGeom prst="rect">
            <a:avLst/>
          </a:prstGeom>
        </p:spPr>
      </p:pic>
      <p:cxnSp>
        <p:nvCxnSpPr>
          <p:cNvPr id="10" name="Connecteur droit 9"/>
          <p:cNvCxnSpPr/>
          <p:nvPr userDrawn="1"/>
        </p:nvCxnSpPr>
        <p:spPr>
          <a:xfrm>
            <a:off x="6" y="6035530"/>
            <a:ext cx="12191994" cy="0"/>
          </a:xfrm>
          <a:prstGeom prst="line">
            <a:avLst/>
          </a:prstGeom>
          <a:ln w="57150">
            <a:solidFill>
              <a:srgbClr val="866600"/>
            </a:solidFill>
          </a:ln>
        </p:spPr>
        <p:style>
          <a:lnRef idx="1">
            <a:schemeClr val="accent1"/>
          </a:lnRef>
          <a:fillRef idx="0">
            <a:schemeClr val="accent1"/>
          </a:fillRef>
          <a:effectRef idx="0">
            <a:schemeClr val="accent1"/>
          </a:effectRef>
          <a:fontRef idx="minor">
            <a:schemeClr val="tx1"/>
          </a:fontRef>
        </p:style>
      </p:cxnSp>
      <p:sp>
        <p:nvSpPr>
          <p:cNvPr id="17" name="Espace réservé du texte 2"/>
          <p:cNvSpPr>
            <a:spLocks noGrp="1"/>
          </p:cNvSpPr>
          <p:nvPr>
            <p:ph type="body" idx="1"/>
          </p:nvPr>
        </p:nvSpPr>
        <p:spPr>
          <a:xfrm>
            <a:off x="428625" y="893285"/>
            <a:ext cx="5680627" cy="697389"/>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8" name="Espace réservé du contenu 3"/>
          <p:cNvSpPr>
            <a:spLocks noGrp="1"/>
          </p:cNvSpPr>
          <p:nvPr>
            <p:ph sz="half" idx="2"/>
          </p:nvPr>
        </p:nvSpPr>
        <p:spPr>
          <a:xfrm>
            <a:off x="419100" y="1704975"/>
            <a:ext cx="5690152" cy="41814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19" name="Espace réservé du texte 4"/>
          <p:cNvSpPr>
            <a:spLocks noGrp="1"/>
          </p:cNvSpPr>
          <p:nvPr>
            <p:ph type="body" sz="quarter" idx="3"/>
          </p:nvPr>
        </p:nvSpPr>
        <p:spPr>
          <a:xfrm>
            <a:off x="6215269" y="893285"/>
            <a:ext cx="5723215" cy="698899"/>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Espace réservé du contenu 5"/>
          <p:cNvSpPr>
            <a:spLocks noGrp="1"/>
          </p:cNvSpPr>
          <p:nvPr>
            <p:ph sz="quarter" idx="4"/>
          </p:nvPr>
        </p:nvSpPr>
        <p:spPr>
          <a:xfrm>
            <a:off x="6215269" y="1724025"/>
            <a:ext cx="5723215" cy="4152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dirty="0"/>
          </a:p>
        </p:txBody>
      </p:sp>
    </p:spTree>
    <p:extLst>
      <p:ext uri="{BB962C8B-B14F-4D97-AF65-F5344CB8AC3E}">
        <p14:creationId xmlns:p14="http://schemas.microsoft.com/office/powerpoint/2010/main" val="25457207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dirty="0" smtClean="0"/>
              <a:t>	Modifiez le style du titre</a:t>
            </a:r>
            <a:endParaRPr lang="fr-FR" dirty="0"/>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lumMod val="95000"/>
                    <a:lumOff val="5000"/>
                  </a:schemeClr>
                </a:solidFill>
              </a:defRPr>
            </a:lvl1pPr>
          </a:lstStyle>
          <a:p>
            <a:fld id="{9E43925B-9778-4126-A0C1-60FDA12DFE56}" type="datetime1">
              <a:rPr lang="fr-FR" smtClean="0"/>
              <a:t>25/12/2019</a:t>
            </a:fld>
            <a:endParaRPr lang="fr-FR" dirty="0"/>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lumMod val="95000"/>
                    <a:lumOff val="5000"/>
                  </a:schemeClr>
                </a:solidFill>
              </a:defRPr>
            </a:lvl1pPr>
          </a:lstStyle>
          <a:p>
            <a:r>
              <a:rPr lang="fr-FR" smtClean="0"/>
              <a:t>www.hsectraining.com</a:t>
            </a:r>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lumMod val="95000"/>
                    <a:lumOff val="5000"/>
                  </a:schemeClr>
                </a:solidFill>
              </a:defRPr>
            </a:lvl1pPr>
          </a:lstStyle>
          <a:p>
            <a:fld id="{5028384A-C188-45FB-AE30-14B37159340F}" type="slidenum">
              <a:rPr lang="fr-FR" smtClean="0"/>
              <a:pPr/>
              <a:t>‹N°›</a:t>
            </a:fld>
            <a:endParaRPr lang="fr-FR"/>
          </a:p>
        </p:txBody>
      </p:sp>
    </p:spTree>
    <p:extLst>
      <p:ext uri="{BB962C8B-B14F-4D97-AF65-F5344CB8AC3E}">
        <p14:creationId xmlns:p14="http://schemas.microsoft.com/office/powerpoint/2010/main" val="440595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61" r:id="rId4"/>
  </p:sldLayoutIdLst>
  <p:hf hdr="0"/>
  <p:txStyles>
    <p:titleStyle>
      <a:lvl1pPr algn="l" defTabSz="914400" rtl="0" eaLnBrk="1" latinLnBrk="0" hangingPunct="1">
        <a:lnSpc>
          <a:spcPct val="90000"/>
        </a:lnSpc>
        <a:spcBef>
          <a:spcPct val="0"/>
        </a:spcBef>
        <a:buNone/>
        <a:defRPr sz="50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solidFill>
            <a:srgbClr val="866600"/>
          </a:solidFill>
        </p:spPr>
        <p:txBody>
          <a:bodyPr>
            <a:normAutofit/>
          </a:bodyPr>
          <a:lstStyle/>
          <a:p>
            <a:r>
              <a:rPr lang="fr-FR" sz="6000" cap="all" dirty="0"/>
              <a:t>LES NORMES DU GROUPE DE LA BANQUE MONDIALE</a:t>
            </a:r>
            <a:br>
              <a:rPr lang="fr-FR" sz="6000" cap="all" dirty="0"/>
            </a:br>
            <a:endParaRPr lang="en-US" sz="4400" cap="all" dirty="0">
              <a:solidFill>
                <a:srgbClr val="92D050"/>
              </a:solidFill>
            </a:endParaRPr>
          </a:p>
        </p:txBody>
      </p:sp>
      <p:sp>
        <p:nvSpPr>
          <p:cNvPr id="3" name="Sous-titre 2"/>
          <p:cNvSpPr>
            <a:spLocks noGrp="1"/>
          </p:cNvSpPr>
          <p:nvPr>
            <p:ph type="subTitle" idx="1"/>
          </p:nvPr>
        </p:nvSpPr>
        <p:spPr>
          <a:noFill/>
          <a:ln>
            <a:solidFill>
              <a:srgbClr val="866600"/>
            </a:solidFill>
          </a:ln>
        </p:spPr>
        <p:txBody>
          <a:bodyPr>
            <a:normAutofit lnSpcReduction="10000"/>
          </a:bodyPr>
          <a:lstStyle/>
          <a:p>
            <a:pPr lvl="0"/>
            <a:r>
              <a:rPr lang="fr-FR" sz="1300" dirty="0">
                <a:solidFill>
                  <a:schemeClr val="accent4">
                    <a:lumMod val="50000"/>
                  </a:schemeClr>
                </a:solidFill>
                <a:latin typeface="Arial" pitchFamily="34" charset="0"/>
                <a:cs typeface="Arial" pitchFamily="34" charset="0"/>
              </a:rPr>
              <a:t>Droits d'auteur © 2018 &amp; Tous droits réservés au HSEC Training &amp; Services. Conception et réalisation</a:t>
            </a:r>
          </a:p>
          <a:p>
            <a:pPr lvl="0"/>
            <a:r>
              <a:rPr lang="en-US" sz="1500" b="1" dirty="0">
                <a:solidFill>
                  <a:schemeClr val="accent4">
                    <a:lumMod val="50000"/>
                  </a:schemeClr>
                </a:solidFill>
                <a:latin typeface="Arial" pitchFamily="34" charset="0"/>
                <a:cs typeface="Arial" pitchFamily="34" charset="0"/>
              </a:rPr>
              <a:t>N. RCCM…… GN .KAL.2018.A.080 520</a:t>
            </a:r>
            <a:endParaRPr lang="fr-FR" sz="1500" dirty="0">
              <a:solidFill>
                <a:schemeClr val="accent4">
                  <a:lumMod val="50000"/>
                </a:schemeClr>
              </a:solidFill>
              <a:latin typeface="Arial" pitchFamily="34" charset="0"/>
              <a:cs typeface="Arial" pitchFamily="34" charset="0"/>
            </a:endParaRPr>
          </a:p>
          <a:p>
            <a:pPr lvl="0"/>
            <a:r>
              <a:rPr lang="fr-FR" sz="1500" dirty="0">
                <a:solidFill>
                  <a:schemeClr val="accent4">
                    <a:lumMod val="50000"/>
                  </a:schemeClr>
                </a:solidFill>
                <a:latin typeface="Arial" pitchFamily="34" charset="0"/>
                <a:cs typeface="Arial" pitchFamily="34" charset="0"/>
              </a:rPr>
              <a:t>Formation, Conception documents, Audits, Prestation </a:t>
            </a:r>
            <a:br>
              <a:rPr lang="fr-FR" sz="1500" dirty="0">
                <a:solidFill>
                  <a:schemeClr val="accent4">
                    <a:lumMod val="50000"/>
                  </a:schemeClr>
                </a:solidFill>
                <a:latin typeface="Arial" pitchFamily="34" charset="0"/>
                <a:cs typeface="Arial" pitchFamily="34" charset="0"/>
              </a:rPr>
            </a:br>
            <a:r>
              <a:rPr lang="fr-FR" sz="1500" dirty="0">
                <a:solidFill>
                  <a:schemeClr val="accent4">
                    <a:lumMod val="50000"/>
                  </a:schemeClr>
                </a:solidFill>
                <a:latin typeface="Arial" pitchFamily="34" charset="0"/>
                <a:cs typeface="Arial" pitchFamily="34" charset="0"/>
              </a:rPr>
              <a:t>Santé, Sécurité, Environnement, Communauté et  Sûreté</a:t>
            </a:r>
          </a:p>
          <a:p>
            <a:endParaRPr lang="fr-FR" dirty="0"/>
          </a:p>
        </p:txBody>
      </p:sp>
      <p:sp>
        <p:nvSpPr>
          <p:cNvPr id="4" name="Espace réservé du pied de page 3"/>
          <p:cNvSpPr>
            <a:spLocks noGrp="1"/>
          </p:cNvSpPr>
          <p:nvPr>
            <p:ph type="ftr" sz="quarter" idx="11"/>
          </p:nvPr>
        </p:nvSpPr>
        <p:spPr/>
        <p:txBody>
          <a:bodyPr/>
          <a:lstStyle/>
          <a:p>
            <a:r>
              <a:rPr lang="fr-FR" dirty="0" smtClean="0"/>
              <a:t>www.hsectraining.com</a:t>
            </a:r>
            <a:endParaRPr lang="fr-FR" dirty="0"/>
          </a:p>
        </p:txBody>
      </p:sp>
      <p:sp>
        <p:nvSpPr>
          <p:cNvPr id="5" name="Date Placeholder 4"/>
          <p:cNvSpPr>
            <a:spLocks noGrp="1"/>
          </p:cNvSpPr>
          <p:nvPr>
            <p:ph type="dt" sz="half" idx="10"/>
          </p:nvPr>
        </p:nvSpPr>
        <p:spPr/>
        <p:txBody>
          <a:bodyPr/>
          <a:lstStyle/>
          <a:p>
            <a:fld id="{C72C43F3-C9EB-438F-9A6B-544A01F1AE45}" type="datetime1">
              <a:rPr lang="fr-FR" smtClean="0"/>
              <a:t>25/12/2019</a:t>
            </a:fld>
            <a:endParaRPr lang="fr-FR" dirty="0"/>
          </a:p>
        </p:txBody>
      </p:sp>
      <p:sp>
        <p:nvSpPr>
          <p:cNvPr id="6" name="Slide Number Placeholder 5"/>
          <p:cNvSpPr>
            <a:spLocks noGrp="1"/>
          </p:cNvSpPr>
          <p:nvPr>
            <p:ph type="sldNum" sz="quarter" idx="12"/>
          </p:nvPr>
        </p:nvSpPr>
        <p:spPr/>
        <p:txBody>
          <a:bodyPr/>
          <a:lstStyle/>
          <a:p>
            <a:fld id="{5028384A-C188-45FB-AE30-14B37159340F}" type="slidenum">
              <a:rPr lang="fr-FR" smtClean="0"/>
              <a:pPr/>
              <a:t>1</a:t>
            </a:fld>
            <a:endParaRPr lang="fr-FR" dirty="0"/>
          </a:p>
        </p:txBody>
      </p:sp>
    </p:spTree>
    <p:extLst>
      <p:ext uri="{BB962C8B-B14F-4D97-AF65-F5344CB8AC3E}">
        <p14:creationId xmlns:p14="http://schemas.microsoft.com/office/powerpoint/2010/main" val="22727798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86405" y="875763"/>
            <a:ext cx="11420061" cy="5029737"/>
          </a:xfrm>
        </p:spPr>
        <p:txBody>
          <a:bodyPr>
            <a:normAutofit fontScale="92500" lnSpcReduction="20000"/>
          </a:bodyPr>
          <a:lstStyle/>
          <a:p>
            <a:pPr marL="0" indent="0">
              <a:buNone/>
            </a:pPr>
            <a:r>
              <a:rPr lang="fr-FR" sz="2400" dirty="0"/>
              <a:t>La SFI a mis en place en 2006 huit normes de performance (NP) qui ont été révisées en 2012. Ces normes définissent le rôle et les responsabilités particulières des promoteurs privés pour conduire leurs projets et les conditions nécessaires pour bénéficier de l’appui financier de la SFI.</a:t>
            </a:r>
          </a:p>
          <a:p>
            <a:pPr marL="0" indent="0">
              <a:buNone/>
            </a:pPr>
            <a:r>
              <a:rPr lang="fr-FR" sz="2400" dirty="0"/>
              <a:t>Ces huit normes de performance (NP) sont :</a:t>
            </a:r>
          </a:p>
          <a:p>
            <a:pPr marL="457200" indent="-457200">
              <a:buFont typeface="+mj-lt"/>
              <a:buAutoNum type="arabicPeriod"/>
            </a:pPr>
            <a:r>
              <a:rPr lang="fr-FR" sz="2400" dirty="0" smtClean="0"/>
              <a:t>NP1 </a:t>
            </a:r>
            <a:r>
              <a:rPr lang="fr-FR" sz="2400" dirty="0"/>
              <a:t>- évaluation et gestion des risques et des impacts environnementaux et sociaux ;</a:t>
            </a:r>
          </a:p>
          <a:p>
            <a:pPr marL="457200" indent="-457200">
              <a:buFont typeface="+mj-lt"/>
              <a:buAutoNum type="arabicPeriod"/>
            </a:pPr>
            <a:r>
              <a:rPr lang="fr-FR" sz="2400" dirty="0" smtClean="0"/>
              <a:t>NP2 </a:t>
            </a:r>
            <a:r>
              <a:rPr lang="fr-FR" sz="2400" dirty="0"/>
              <a:t>– main d’œuvre et conditions de travail ;</a:t>
            </a:r>
          </a:p>
          <a:p>
            <a:pPr marL="457200" indent="-457200">
              <a:buFont typeface="+mj-lt"/>
              <a:buAutoNum type="arabicPeriod"/>
            </a:pPr>
            <a:r>
              <a:rPr lang="fr-FR" sz="2400" dirty="0" smtClean="0"/>
              <a:t>NP3 </a:t>
            </a:r>
            <a:r>
              <a:rPr lang="fr-FR" sz="2400" dirty="0"/>
              <a:t>– utilisation rationnelle des ressources et prévention de la pollution ;</a:t>
            </a:r>
          </a:p>
          <a:p>
            <a:pPr marL="457200" indent="-457200">
              <a:buFont typeface="+mj-lt"/>
              <a:buAutoNum type="arabicPeriod"/>
            </a:pPr>
            <a:r>
              <a:rPr lang="fr-FR" sz="2400" dirty="0" smtClean="0"/>
              <a:t>NP4 </a:t>
            </a:r>
            <a:r>
              <a:rPr lang="fr-FR" sz="2400" dirty="0"/>
              <a:t>– santé, sécurité et sûreté des personnes ;</a:t>
            </a:r>
          </a:p>
          <a:p>
            <a:pPr marL="457200" indent="-457200">
              <a:buFont typeface="+mj-lt"/>
              <a:buAutoNum type="arabicPeriod"/>
            </a:pPr>
            <a:r>
              <a:rPr lang="fr-FR" sz="2400" dirty="0" smtClean="0"/>
              <a:t>NP5 </a:t>
            </a:r>
            <a:r>
              <a:rPr lang="fr-FR" sz="2400" dirty="0"/>
              <a:t>- acquisition de terres et réinstallation involontaire ;</a:t>
            </a:r>
          </a:p>
          <a:p>
            <a:pPr marL="457200" indent="-457200">
              <a:buFont typeface="+mj-lt"/>
              <a:buAutoNum type="arabicPeriod"/>
            </a:pPr>
            <a:r>
              <a:rPr lang="fr-FR" sz="2400" dirty="0" smtClean="0"/>
              <a:t>NP6 </a:t>
            </a:r>
            <a:r>
              <a:rPr lang="fr-FR" sz="2400" dirty="0"/>
              <a:t>- conservation de la biodiversité et gestion des durables des ressources naturelles </a:t>
            </a:r>
            <a:r>
              <a:rPr lang="fr-FR" sz="2400" dirty="0" smtClean="0"/>
              <a:t>			vivantes </a:t>
            </a:r>
            <a:r>
              <a:rPr lang="fr-FR" sz="2400" dirty="0"/>
              <a:t>;</a:t>
            </a:r>
          </a:p>
          <a:p>
            <a:pPr marL="457200" indent="-457200">
              <a:buFont typeface="+mj-lt"/>
              <a:buAutoNum type="arabicPeriod"/>
            </a:pPr>
            <a:r>
              <a:rPr lang="fr-FR" sz="2400" dirty="0" smtClean="0"/>
              <a:t>NP7 </a:t>
            </a:r>
            <a:r>
              <a:rPr lang="fr-FR" sz="2400" dirty="0"/>
              <a:t>- populations autochtones ;</a:t>
            </a:r>
          </a:p>
          <a:p>
            <a:pPr marL="457200" indent="-457200">
              <a:buFont typeface="+mj-lt"/>
              <a:buAutoNum type="arabicPeriod"/>
            </a:pPr>
            <a:r>
              <a:rPr lang="fr-FR" sz="2400" dirty="0" smtClean="0"/>
              <a:t>NP8 </a:t>
            </a:r>
            <a:r>
              <a:rPr lang="fr-FR" sz="2400" dirty="0"/>
              <a:t>- patrimoine culturel.</a:t>
            </a:r>
          </a:p>
          <a:p>
            <a:pPr marL="0" indent="0">
              <a:buNone/>
            </a:pPr>
            <a:r>
              <a:rPr lang="fr-FR" sz="2400" dirty="0"/>
              <a:t>Les 4 premières normes ainsi que la sixième norme sont le cadre normatif de référence spécifique sur la santé, la sécurité et la préservation de l’environnement.</a:t>
            </a:r>
          </a:p>
          <a:p>
            <a:pPr marL="0" indent="0">
              <a:buNone/>
            </a:pPr>
            <a:endParaRPr lang="fr-FR" sz="2400" dirty="0"/>
          </a:p>
        </p:txBody>
      </p:sp>
      <p:sp>
        <p:nvSpPr>
          <p:cNvPr id="3" name="Date Placeholder 2"/>
          <p:cNvSpPr>
            <a:spLocks noGrp="1"/>
          </p:cNvSpPr>
          <p:nvPr>
            <p:ph type="dt" sz="half" idx="10"/>
          </p:nvPr>
        </p:nvSpPr>
        <p:spPr/>
        <p:txBody>
          <a:bodyPr/>
          <a:lstStyle/>
          <a:p>
            <a:fld id="{5330F32B-B4E0-4E7D-A0B6-3FC95F65146C}" type="datetime1">
              <a:rPr lang="fr-FR" smtClean="0"/>
              <a:t>25/12/2019</a:t>
            </a:fld>
            <a:endParaRPr lang="fr-FR" dirty="0"/>
          </a:p>
        </p:txBody>
      </p:sp>
      <p:sp>
        <p:nvSpPr>
          <p:cNvPr id="4" name="Footer Placeholder 3"/>
          <p:cNvSpPr>
            <a:spLocks noGrp="1"/>
          </p:cNvSpPr>
          <p:nvPr>
            <p:ph type="ftr" sz="quarter" idx="11"/>
          </p:nvPr>
        </p:nvSpPr>
        <p:spPr/>
        <p:txBody>
          <a:bodyPr/>
          <a:lstStyle/>
          <a:p>
            <a:r>
              <a:rPr lang="fr-FR" smtClean="0"/>
              <a:t>www.hsectraining.com</a:t>
            </a:r>
            <a:endParaRPr lang="fr-FR" dirty="0"/>
          </a:p>
        </p:txBody>
      </p:sp>
      <p:sp>
        <p:nvSpPr>
          <p:cNvPr id="5" name="Slide Number Placeholder 4"/>
          <p:cNvSpPr>
            <a:spLocks noGrp="1"/>
          </p:cNvSpPr>
          <p:nvPr>
            <p:ph type="sldNum" sz="quarter" idx="12"/>
          </p:nvPr>
        </p:nvSpPr>
        <p:spPr/>
        <p:txBody>
          <a:bodyPr/>
          <a:lstStyle/>
          <a:p>
            <a:fld id="{5028384A-C188-45FB-AE30-14B37159340F}" type="slidenum">
              <a:rPr lang="fr-FR" smtClean="0"/>
              <a:pPr/>
              <a:t>2</a:t>
            </a:fld>
            <a:endParaRPr lang="fr-FR" dirty="0"/>
          </a:p>
        </p:txBody>
      </p:sp>
      <p:sp>
        <p:nvSpPr>
          <p:cNvPr id="6" name="Title 5"/>
          <p:cNvSpPr>
            <a:spLocks noGrp="1"/>
          </p:cNvSpPr>
          <p:nvPr>
            <p:ph type="title"/>
          </p:nvPr>
        </p:nvSpPr>
        <p:spPr>
          <a:xfrm>
            <a:off x="6" y="0"/>
            <a:ext cx="12192000" cy="759854"/>
          </a:xfrm>
        </p:spPr>
        <p:txBody>
          <a:bodyPr/>
          <a:lstStyle/>
          <a:p>
            <a:r>
              <a:rPr lang="fr-FR" sz="2400" dirty="0" smtClean="0"/>
              <a:t>LES </a:t>
            </a:r>
            <a:r>
              <a:rPr lang="fr-FR" sz="2400" dirty="0"/>
              <a:t>NORMES DE PERFORMANCE DE LA SOCIETE FINANCIERE INTERNATIONALE (SFI) </a:t>
            </a:r>
          </a:p>
        </p:txBody>
      </p:sp>
    </p:spTree>
    <p:extLst>
      <p:ext uri="{BB962C8B-B14F-4D97-AF65-F5344CB8AC3E}">
        <p14:creationId xmlns:p14="http://schemas.microsoft.com/office/powerpoint/2010/main" val="20730458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0" indent="0">
              <a:buNone/>
            </a:pPr>
            <a:endParaRPr lang="fr-FR" sz="1600" dirty="0" smtClean="0"/>
          </a:p>
          <a:p>
            <a:pPr marL="0" indent="0">
              <a:buNone/>
            </a:pPr>
            <a:r>
              <a:rPr lang="fr-FR" dirty="0" smtClean="0"/>
              <a:t>La </a:t>
            </a:r>
            <a:r>
              <a:rPr lang="fr-FR" dirty="0"/>
              <a:t>Banque Mondiale a développé en 2018 dix (10) normes environnementales et sociales (NES) qui remplacent ses anciennes politiques opérationnelles et qui s’appliquent aux projets soumis à son financement. Ces NES sont :</a:t>
            </a:r>
          </a:p>
          <a:p>
            <a:pPr marL="514350" indent="-514350">
              <a:buFont typeface="+mj-lt"/>
              <a:buAutoNum type="arabicPeriod"/>
            </a:pPr>
            <a:r>
              <a:rPr lang="fr-FR" dirty="0" smtClean="0"/>
              <a:t>NES </a:t>
            </a:r>
            <a:r>
              <a:rPr lang="fr-FR" dirty="0"/>
              <a:t>1 : Evaluation et gestion des risques et effets environnementaux et sociaux  </a:t>
            </a:r>
          </a:p>
          <a:p>
            <a:pPr marL="514350" indent="-514350">
              <a:buFont typeface="+mj-lt"/>
              <a:buAutoNum type="arabicPeriod"/>
            </a:pPr>
            <a:r>
              <a:rPr lang="fr-FR" dirty="0" smtClean="0"/>
              <a:t>NES </a:t>
            </a:r>
            <a:r>
              <a:rPr lang="fr-FR" dirty="0"/>
              <a:t>2 : Emploi et les conditions de travail </a:t>
            </a:r>
          </a:p>
          <a:p>
            <a:pPr marL="514350" indent="-514350">
              <a:buFont typeface="+mj-lt"/>
              <a:buAutoNum type="arabicPeriod"/>
            </a:pPr>
            <a:r>
              <a:rPr lang="fr-FR" dirty="0" smtClean="0"/>
              <a:t>NES </a:t>
            </a:r>
            <a:r>
              <a:rPr lang="fr-FR" dirty="0"/>
              <a:t>3 : Utilisation rationnelle des ressources, prévention et gestion de la population </a:t>
            </a:r>
          </a:p>
          <a:p>
            <a:pPr marL="514350" indent="-514350">
              <a:buFont typeface="+mj-lt"/>
              <a:buAutoNum type="arabicPeriod"/>
            </a:pPr>
            <a:r>
              <a:rPr lang="fr-FR" dirty="0" smtClean="0"/>
              <a:t>La </a:t>
            </a:r>
            <a:r>
              <a:rPr lang="fr-FR" dirty="0"/>
              <a:t>NES 4 : Santé et la sécurité des populations </a:t>
            </a:r>
          </a:p>
          <a:p>
            <a:pPr marL="514350" indent="-514350">
              <a:buFont typeface="+mj-lt"/>
              <a:buAutoNum type="arabicPeriod"/>
            </a:pPr>
            <a:r>
              <a:rPr lang="fr-FR" dirty="0" smtClean="0"/>
              <a:t>La </a:t>
            </a:r>
            <a:r>
              <a:rPr lang="fr-FR" dirty="0"/>
              <a:t>NES 5 : Acquisition des terres, les restrictions à l’utilisation des terres et la réinstallation forcée  </a:t>
            </a:r>
          </a:p>
          <a:p>
            <a:pPr marL="514350" indent="-514350">
              <a:buFont typeface="+mj-lt"/>
              <a:buAutoNum type="arabicPeriod"/>
            </a:pPr>
            <a:r>
              <a:rPr lang="fr-FR" dirty="0" smtClean="0"/>
              <a:t>La </a:t>
            </a:r>
            <a:r>
              <a:rPr lang="fr-FR" dirty="0"/>
              <a:t>NES 6 : Préservation de la biodiversité et gestion durable des ressources naturelles biologiques </a:t>
            </a:r>
          </a:p>
          <a:p>
            <a:pPr marL="514350" indent="-514350">
              <a:buFont typeface="+mj-lt"/>
              <a:buAutoNum type="arabicPeriod"/>
            </a:pPr>
            <a:r>
              <a:rPr lang="fr-FR" dirty="0" smtClean="0"/>
              <a:t>La </a:t>
            </a:r>
            <a:r>
              <a:rPr lang="fr-FR" dirty="0"/>
              <a:t>NES7 : Peuples autochtones/Communautés locales traditionnelles d’Afrique subsaharienne </a:t>
            </a:r>
            <a:r>
              <a:rPr lang="fr-FR" dirty="0" smtClean="0"/>
              <a:t>		historiquement</a:t>
            </a:r>
            <a:r>
              <a:rPr lang="fr-FR" dirty="0"/>
              <a:t> défavorisées</a:t>
            </a:r>
          </a:p>
          <a:p>
            <a:pPr marL="514350" indent="-514350">
              <a:buFont typeface="+mj-lt"/>
              <a:buAutoNum type="arabicPeriod"/>
            </a:pPr>
            <a:r>
              <a:rPr lang="fr-FR" dirty="0" smtClean="0"/>
              <a:t>La </a:t>
            </a:r>
            <a:r>
              <a:rPr lang="fr-FR" dirty="0"/>
              <a:t>NES 8 : Patrimoine culturel  </a:t>
            </a:r>
            <a:endParaRPr lang="fr-FR" dirty="0" smtClean="0"/>
          </a:p>
          <a:p>
            <a:pPr marL="514350" indent="-514350">
              <a:buFont typeface="+mj-lt"/>
              <a:buAutoNum type="arabicPeriod"/>
            </a:pPr>
            <a:r>
              <a:rPr lang="fr-FR" dirty="0"/>
              <a:t>La NES 9 : Intermédiaires financiers</a:t>
            </a:r>
          </a:p>
          <a:p>
            <a:pPr marL="514350" indent="-514350">
              <a:buFont typeface="+mj-lt"/>
              <a:buAutoNum type="arabicPeriod"/>
            </a:pPr>
            <a:r>
              <a:rPr lang="fr-FR" dirty="0" smtClean="0"/>
              <a:t>La NES 10 : Mobilisation des parties prenantes et information</a:t>
            </a:r>
          </a:p>
          <a:p>
            <a:pPr marL="0" indent="0">
              <a:buNone/>
            </a:pPr>
            <a:r>
              <a:rPr lang="fr-FR" dirty="0" smtClean="0"/>
              <a:t>Comme pour les normes de la SFI, ce sont les 4 premières normes et la sixième norme qui sont le cadre normatif de référence spécifique sur la santé, la sécurité et la préservation de l’environnement.</a:t>
            </a:r>
            <a:endParaRPr lang="fr-FR" dirty="0"/>
          </a:p>
        </p:txBody>
      </p:sp>
      <p:sp>
        <p:nvSpPr>
          <p:cNvPr id="3" name="Date Placeholder 2"/>
          <p:cNvSpPr>
            <a:spLocks noGrp="1"/>
          </p:cNvSpPr>
          <p:nvPr>
            <p:ph type="dt" sz="half" idx="10"/>
          </p:nvPr>
        </p:nvSpPr>
        <p:spPr/>
        <p:txBody>
          <a:bodyPr/>
          <a:lstStyle/>
          <a:p>
            <a:fld id="{B058F5AF-A6C2-43A7-B5B7-ED8FDA21BA40}" type="datetime1">
              <a:rPr lang="fr-FR" smtClean="0"/>
              <a:t>25/12/2019</a:t>
            </a:fld>
            <a:endParaRPr lang="fr-FR" dirty="0"/>
          </a:p>
        </p:txBody>
      </p:sp>
      <p:sp>
        <p:nvSpPr>
          <p:cNvPr id="4" name="Footer Placeholder 3"/>
          <p:cNvSpPr>
            <a:spLocks noGrp="1"/>
          </p:cNvSpPr>
          <p:nvPr>
            <p:ph type="ftr" sz="quarter" idx="11"/>
          </p:nvPr>
        </p:nvSpPr>
        <p:spPr/>
        <p:txBody>
          <a:bodyPr/>
          <a:lstStyle/>
          <a:p>
            <a:r>
              <a:rPr lang="fr-FR" smtClean="0"/>
              <a:t>www.hsectraining.com</a:t>
            </a:r>
            <a:endParaRPr lang="fr-FR" dirty="0"/>
          </a:p>
        </p:txBody>
      </p:sp>
      <p:sp>
        <p:nvSpPr>
          <p:cNvPr id="5" name="Slide Number Placeholder 4"/>
          <p:cNvSpPr>
            <a:spLocks noGrp="1"/>
          </p:cNvSpPr>
          <p:nvPr>
            <p:ph type="sldNum" sz="quarter" idx="12"/>
          </p:nvPr>
        </p:nvSpPr>
        <p:spPr/>
        <p:txBody>
          <a:bodyPr/>
          <a:lstStyle/>
          <a:p>
            <a:fld id="{5028384A-C188-45FB-AE30-14B37159340F}" type="slidenum">
              <a:rPr lang="fr-FR" smtClean="0"/>
              <a:pPr/>
              <a:t>3</a:t>
            </a:fld>
            <a:endParaRPr lang="fr-FR" dirty="0"/>
          </a:p>
        </p:txBody>
      </p:sp>
      <p:sp>
        <p:nvSpPr>
          <p:cNvPr id="6" name="Title 5"/>
          <p:cNvSpPr>
            <a:spLocks noGrp="1"/>
          </p:cNvSpPr>
          <p:nvPr>
            <p:ph type="title"/>
          </p:nvPr>
        </p:nvSpPr>
        <p:spPr/>
        <p:txBody>
          <a:bodyPr/>
          <a:lstStyle/>
          <a:p>
            <a:r>
              <a:rPr lang="fr-FR" sz="2400" dirty="0"/>
              <a:t>NORMES ENVIRONNEMENTALES ET SOCIALES DE LA BANQUE MONDIALE</a:t>
            </a:r>
          </a:p>
        </p:txBody>
      </p:sp>
    </p:spTree>
    <p:extLst>
      <p:ext uri="{BB962C8B-B14F-4D97-AF65-F5344CB8AC3E}">
        <p14:creationId xmlns:p14="http://schemas.microsoft.com/office/powerpoint/2010/main" val="31765857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22011" y="900046"/>
            <a:ext cx="11420061" cy="5000625"/>
          </a:xfrm>
        </p:spPr>
        <p:txBody>
          <a:bodyPr>
            <a:normAutofit fontScale="85000" lnSpcReduction="10000"/>
          </a:bodyPr>
          <a:lstStyle/>
          <a:p>
            <a:pPr marL="0" indent="0">
              <a:buNone/>
            </a:pPr>
            <a:endParaRPr lang="fr-FR" sz="1100" dirty="0" smtClean="0"/>
          </a:p>
          <a:p>
            <a:pPr marL="0" indent="0">
              <a:buNone/>
            </a:pPr>
            <a:r>
              <a:rPr lang="fr-FR" dirty="0" smtClean="0"/>
              <a:t>Essentiel </a:t>
            </a:r>
            <a:r>
              <a:rPr lang="fr-FR" dirty="0"/>
              <a:t>du contenu de la NP1 et de la NES 1 sur l’évaluation et gestion des risques et effets environnementaux et sociaux : </a:t>
            </a:r>
          </a:p>
          <a:p>
            <a:pPr marL="0" indent="0">
              <a:buNone/>
            </a:pPr>
            <a:r>
              <a:rPr lang="fr-FR" dirty="0"/>
              <a:t>Ces normes exigent la réalisation d’une évaluation environnementale et sociale proportionnée aux risques et effets des projets afin de veiller à ce que ces projets soient écologiquement et socialement viables et durables. Cette évaluation qui se fait par des bureaux d’études spécialisés servira de base à la conception du projet et permettra de définir des mesures et actions d’atténuation et d’améliorer la prise de décisions. </a:t>
            </a:r>
          </a:p>
          <a:p>
            <a:pPr marL="0" indent="0">
              <a:buNone/>
            </a:pPr>
            <a:endParaRPr lang="fr-FR" sz="1400" dirty="0" smtClean="0"/>
          </a:p>
          <a:p>
            <a:pPr marL="0" indent="0">
              <a:buNone/>
            </a:pPr>
            <a:r>
              <a:rPr lang="fr-FR" dirty="0" smtClean="0"/>
              <a:t>Essentiel </a:t>
            </a:r>
            <a:r>
              <a:rPr lang="fr-FR" dirty="0"/>
              <a:t>du contenu de la NP2 et de la NES 2 sur l’emploi et les conditions de travail : </a:t>
            </a:r>
          </a:p>
          <a:p>
            <a:pPr marL="0" indent="0">
              <a:buNone/>
            </a:pPr>
            <a:r>
              <a:rPr lang="fr-FR" dirty="0"/>
              <a:t>Ces normes exigent, dans le cadre des emplois créés par le projet, entre autres d’encourager le traitement équitable et l’égalité de chance, d’empêcher le recours au travail forcé et au travail des enfants, de protéger et sécuriser les travailleurs du projet notamment ceux qui sont vulnérables tels que les femmes, les personnes handicapées, etc</a:t>
            </a:r>
            <a:r>
              <a:rPr lang="fr-FR" dirty="0" smtClean="0"/>
              <a:t>.</a:t>
            </a:r>
            <a:endParaRPr lang="fr-FR" dirty="0"/>
          </a:p>
        </p:txBody>
      </p:sp>
      <p:sp>
        <p:nvSpPr>
          <p:cNvPr id="3" name="Date Placeholder 2"/>
          <p:cNvSpPr>
            <a:spLocks noGrp="1"/>
          </p:cNvSpPr>
          <p:nvPr>
            <p:ph type="dt" sz="half" idx="10"/>
          </p:nvPr>
        </p:nvSpPr>
        <p:spPr/>
        <p:txBody>
          <a:bodyPr/>
          <a:lstStyle/>
          <a:p>
            <a:fld id="{DFA7920C-F7F7-4EA7-807E-6D0669B4556A}" type="datetime1">
              <a:rPr lang="fr-FR" smtClean="0"/>
              <a:t>25/12/2019</a:t>
            </a:fld>
            <a:endParaRPr lang="fr-FR" dirty="0"/>
          </a:p>
        </p:txBody>
      </p:sp>
      <p:sp>
        <p:nvSpPr>
          <p:cNvPr id="4" name="Footer Placeholder 3"/>
          <p:cNvSpPr>
            <a:spLocks noGrp="1"/>
          </p:cNvSpPr>
          <p:nvPr>
            <p:ph type="ftr" sz="quarter" idx="11"/>
          </p:nvPr>
        </p:nvSpPr>
        <p:spPr/>
        <p:txBody>
          <a:bodyPr/>
          <a:lstStyle/>
          <a:p>
            <a:r>
              <a:rPr lang="fr-FR" smtClean="0"/>
              <a:t>www.hsectraining.com</a:t>
            </a:r>
            <a:endParaRPr lang="fr-FR" dirty="0"/>
          </a:p>
        </p:txBody>
      </p:sp>
      <p:sp>
        <p:nvSpPr>
          <p:cNvPr id="5" name="Slide Number Placeholder 4"/>
          <p:cNvSpPr>
            <a:spLocks noGrp="1"/>
          </p:cNvSpPr>
          <p:nvPr>
            <p:ph type="sldNum" sz="quarter" idx="12"/>
          </p:nvPr>
        </p:nvSpPr>
        <p:spPr/>
        <p:txBody>
          <a:bodyPr/>
          <a:lstStyle/>
          <a:p>
            <a:fld id="{5028384A-C188-45FB-AE30-14B37159340F}" type="slidenum">
              <a:rPr lang="fr-FR" smtClean="0"/>
              <a:pPr/>
              <a:t>4</a:t>
            </a:fld>
            <a:endParaRPr lang="fr-FR" dirty="0"/>
          </a:p>
        </p:txBody>
      </p:sp>
      <p:sp>
        <p:nvSpPr>
          <p:cNvPr id="6" name="Title 5"/>
          <p:cNvSpPr>
            <a:spLocks noGrp="1"/>
          </p:cNvSpPr>
          <p:nvPr>
            <p:ph type="title"/>
          </p:nvPr>
        </p:nvSpPr>
        <p:spPr/>
        <p:txBody>
          <a:bodyPr/>
          <a:lstStyle/>
          <a:p>
            <a:r>
              <a:rPr lang="fr-FR" sz="2400" dirty="0"/>
              <a:t>NORMES ENVIRONNEMENTALES ET SOCIALES DE LA BANQUE MONDIALE</a:t>
            </a:r>
          </a:p>
        </p:txBody>
      </p:sp>
    </p:spTree>
    <p:extLst>
      <p:ext uri="{BB962C8B-B14F-4D97-AF65-F5344CB8AC3E}">
        <p14:creationId xmlns:p14="http://schemas.microsoft.com/office/powerpoint/2010/main" val="38874477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contenu 9"/>
          <p:cNvSpPr>
            <a:spLocks noGrp="1"/>
          </p:cNvSpPr>
          <p:nvPr>
            <p:ph idx="1"/>
          </p:nvPr>
        </p:nvSpPr>
        <p:spPr/>
        <p:txBody>
          <a:bodyPr>
            <a:normAutofit/>
          </a:bodyPr>
          <a:lstStyle/>
          <a:p>
            <a:pPr marL="0" indent="0">
              <a:buNone/>
            </a:pPr>
            <a:r>
              <a:rPr lang="fr-FR" dirty="0"/>
              <a:t>Essentiel du contenu de la NP3 et de la NES 3 sur l’Utilisation rationnelle des ressources, prévention et gestion de la population : </a:t>
            </a:r>
          </a:p>
          <a:p>
            <a:pPr marL="0" indent="0">
              <a:buNone/>
            </a:pPr>
            <a:r>
              <a:rPr lang="fr-FR" dirty="0"/>
              <a:t>Ces normes ont pour objectifs de :</a:t>
            </a:r>
          </a:p>
          <a:p>
            <a:pPr>
              <a:buFont typeface="Wingdings" panose="05000000000000000000" pitchFamily="2" charset="2"/>
              <a:buChar char="Ø"/>
            </a:pPr>
            <a:r>
              <a:rPr lang="fr-FR" dirty="0" smtClean="0"/>
              <a:t>Promouvoir </a:t>
            </a:r>
            <a:r>
              <a:rPr lang="fr-FR" dirty="0"/>
              <a:t>l’utilisation durable des ressources, notamment l’énergie, l’eau et les matières premières ; </a:t>
            </a:r>
          </a:p>
          <a:p>
            <a:pPr>
              <a:buFont typeface="Wingdings" panose="05000000000000000000" pitchFamily="2" charset="2"/>
              <a:buChar char="Ø"/>
            </a:pPr>
            <a:r>
              <a:rPr lang="fr-FR" dirty="0" smtClean="0"/>
              <a:t>Éviter </a:t>
            </a:r>
            <a:r>
              <a:rPr lang="fr-FR" dirty="0"/>
              <a:t>ou minimiser les effets néfastes du projet sur la santé humaine et l’environnement en évitant ou en minimisant la pollution provenant des activités du projet ; </a:t>
            </a:r>
          </a:p>
          <a:p>
            <a:pPr>
              <a:buFont typeface="Wingdings" panose="05000000000000000000" pitchFamily="2" charset="2"/>
              <a:buChar char="Ø"/>
            </a:pPr>
            <a:r>
              <a:rPr lang="fr-FR" dirty="0" smtClean="0"/>
              <a:t>Éviter </a:t>
            </a:r>
            <a:r>
              <a:rPr lang="fr-FR" dirty="0"/>
              <a:t>ou minimiser les émissions de polluants atmosphériques à courte et longue durée de vie liées au projet ; </a:t>
            </a:r>
          </a:p>
          <a:p>
            <a:pPr>
              <a:buFont typeface="Wingdings" panose="05000000000000000000" pitchFamily="2" charset="2"/>
              <a:buChar char="Ø"/>
            </a:pPr>
            <a:r>
              <a:rPr lang="fr-FR" dirty="0" smtClean="0"/>
              <a:t>Éviter </a:t>
            </a:r>
            <a:r>
              <a:rPr lang="fr-FR" dirty="0"/>
              <a:t>ou minimiser la production de déchets dangereux et non dangereux.</a:t>
            </a:r>
          </a:p>
          <a:p>
            <a:pPr marL="0" indent="0">
              <a:buNone/>
            </a:pPr>
            <a:endParaRPr lang="fr-FR" dirty="0"/>
          </a:p>
        </p:txBody>
      </p:sp>
      <p:sp>
        <p:nvSpPr>
          <p:cNvPr id="2" name="Espace réservé de la date 1"/>
          <p:cNvSpPr>
            <a:spLocks noGrp="1"/>
          </p:cNvSpPr>
          <p:nvPr>
            <p:ph type="dt" sz="half" idx="10"/>
          </p:nvPr>
        </p:nvSpPr>
        <p:spPr/>
        <p:txBody>
          <a:bodyPr/>
          <a:lstStyle/>
          <a:p>
            <a:fld id="{5A583482-EB73-436E-B05E-567629ED06A0}" type="datetime1">
              <a:rPr lang="fr-FR" smtClean="0"/>
              <a:t>25/12/2019</a:t>
            </a:fld>
            <a:endParaRPr lang="fr-FR" dirty="0"/>
          </a:p>
        </p:txBody>
      </p:sp>
      <p:sp>
        <p:nvSpPr>
          <p:cNvPr id="3" name="Espace réservé du pied de page 2"/>
          <p:cNvSpPr>
            <a:spLocks noGrp="1"/>
          </p:cNvSpPr>
          <p:nvPr>
            <p:ph type="ftr" sz="quarter" idx="11"/>
          </p:nvPr>
        </p:nvSpPr>
        <p:spPr/>
        <p:txBody>
          <a:bodyPr/>
          <a:lstStyle/>
          <a:p>
            <a:r>
              <a:rPr lang="fr-FR" smtClean="0"/>
              <a:t>www.hsectraining.com</a:t>
            </a:r>
            <a:endParaRPr lang="fr-FR" dirty="0"/>
          </a:p>
        </p:txBody>
      </p:sp>
      <p:sp>
        <p:nvSpPr>
          <p:cNvPr id="4" name="Espace réservé du numéro de diapositive 3"/>
          <p:cNvSpPr>
            <a:spLocks noGrp="1"/>
          </p:cNvSpPr>
          <p:nvPr>
            <p:ph type="sldNum" sz="quarter" idx="12"/>
          </p:nvPr>
        </p:nvSpPr>
        <p:spPr/>
        <p:txBody>
          <a:bodyPr/>
          <a:lstStyle/>
          <a:p>
            <a:fld id="{5028384A-C188-45FB-AE30-14B37159340F}" type="slidenum">
              <a:rPr lang="fr-FR" smtClean="0"/>
              <a:pPr/>
              <a:t>5</a:t>
            </a:fld>
            <a:endParaRPr lang="fr-FR" dirty="0"/>
          </a:p>
        </p:txBody>
      </p:sp>
      <p:sp>
        <p:nvSpPr>
          <p:cNvPr id="9" name="Titre 8"/>
          <p:cNvSpPr>
            <a:spLocks noGrp="1"/>
          </p:cNvSpPr>
          <p:nvPr>
            <p:ph type="title"/>
          </p:nvPr>
        </p:nvSpPr>
        <p:spPr/>
        <p:txBody>
          <a:bodyPr/>
          <a:lstStyle/>
          <a:p>
            <a:r>
              <a:rPr lang="fr-FR" sz="2400" dirty="0"/>
              <a:t>NORMES ENVIRONNEMENTALES ET SOCIALES DE LA BANQUE MONDIALE</a:t>
            </a:r>
          </a:p>
        </p:txBody>
      </p:sp>
    </p:spTree>
    <p:extLst>
      <p:ext uri="{BB962C8B-B14F-4D97-AF65-F5344CB8AC3E}">
        <p14:creationId xmlns:p14="http://schemas.microsoft.com/office/powerpoint/2010/main" val="34933825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20000"/>
          </a:bodyPr>
          <a:lstStyle/>
          <a:p>
            <a:pPr marL="0" indent="0">
              <a:buNone/>
            </a:pPr>
            <a:endParaRPr lang="fr-FR" sz="900" dirty="0" smtClean="0"/>
          </a:p>
          <a:p>
            <a:pPr marL="0" indent="0">
              <a:buNone/>
            </a:pPr>
            <a:r>
              <a:rPr lang="fr-FR" dirty="0" smtClean="0"/>
              <a:t>Essentiel </a:t>
            </a:r>
            <a:r>
              <a:rPr lang="fr-FR" dirty="0"/>
              <a:t>du contenu de la NP4 et de la NES 4 sur la santé et la sécurité des populations : </a:t>
            </a:r>
          </a:p>
          <a:p>
            <a:pPr marL="0" indent="0">
              <a:buNone/>
            </a:pPr>
            <a:r>
              <a:rPr lang="fr-FR" dirty="0"/>
              <a:t>Ces normes visent à protéger les populations affectées par le projet contre les risques et effets du projet sur leur santé, leur sûreté et leur sécurité. Ainsi elles imposent au promoteur d’éviter ou de minimiser ces risques et effets, à travers des mesures qui visent à : </a:t>
            </a:r>
          </a:p>
          <a:p>
            <a:pPr>
              <a:buFont typeface="Wingdings" panose="05000000000000000000" pitchFamily="2" charset="2"/>
              <a:buChar char="Ø"/>
            </a:pPr>
            <a:r>
              <a:rPr lang="fr-FR" dirty="0" smtClean="0"/>
              <a:t>Anticiper </a:t>
            </a:r>
            <a:r>
              <a:rPr lang="fr-FR" dirty="0"/>
              <a:t>ou éviter les effets néfastes sur la santé et la sécurité des populations touchées par le projet tout au long de celui-ci, que ce soit en temps normal ou dans des circonstances exceptionnelles ; </a:t>
            </a:r>
          </a:p>
          <a:p>
            <a:pPr>
              <a:buFont typeface="Wingdings" panose="05000000000000000000" pitchFamily="2" charset="2"/>
              <a:buChar char="Ø"/>
            </a:pPr>
            <a:r>
              <a:rPr lang="fr-FR" dirty="0" smtClean="0"/>
              <a:t>Encourager </a:t>
            </a:r>
            <a:r>
              <a:rPr lang="fr-FR" dirty="0"/>
              <a:t>la prise en compte de considérations de qualité et de sécurité, et des questions de changement climatique dans la conception et la construction des infrastructures, y compris de barrages ; </a:t>
            </a:r>
          </a:p>
          <a:p>
            <a:pPr>
              <a:buFont typeface="Wingdings" panose="05000000000000000000" pitchFamily="2" charset="2"/>
              <a:buChar char="Ø"/>
            </a:pPr>
            <a:r>
              <a:rPr lang="fr-FR" dirty="0" smtClean="0"/>
              <a:t>Éviter </a:t>
            </a:r>
            <a:r>
              <a:rPr lang="fr-FR" dirty="0"/>
              <a:t>ou minimiser l’exposition de la communauté aux risques liés à la circulation dans le cadre du projet et à la sécurité routière, aux maladies et aux matières dangereuses ; Mettre en place des mesures efficaces pour faire face aux situations d’urgence ; </a:t>
            </a:r>
          </a:p>
          <a:p>
            <a:pPr>
              <a:buFont typeface="Wingdings" panose="05000000000000000000" pitchFamily="2" charset="2"/>
              <a:buChar char="Ø"/>
            </a:pPr>
            <a:r>
              <a:rPr lang="fr-FR" dirty="0" smtClean="0"/>
              <a:t>Veiller </a:t>
            </a:r>
            <a:r>
              <a:rPr lang="fr-FR" dirty="0"/>
              <a:t>à ce que la protection du personnel et des biens permette d’éviter ou de minimiser les risques pour les communautés touchées par le projet.</a:t>
            </a:r>
          </a:p>
          <a:p>
            <a:pPr marL="0" indent="0">
              <a:buNone/>
            </a:pPr>
            <a:endParaRPr lang="fr-FR" dirty="0"/>
          </a:p>
        </p:txBody>
      </p:sp>
      <p:sp>
        <p:nvSpPr>
          <p:cNvPr id="3" name="Espace réservé de la date 2"/>
          <p:cNvSpPr>
            <a:spLocks noGrp="1"/>
          </p:cNvSpPr>
          <p:nvPr>
            <p:ph type="dt" sz="half" idx="10"/>
          </p:nvPr>
        </p:nvSpPr>
        <p:spPr/>
        <p:txBody>
          <a:bodyPr/>
          <a:lstStyle/>
          <a:p>
            <a:fld id="{972314A5-B5A2-4280-8A6E-3E8B30329F9F}" type="datetime1">
              <a:rPr lang="fr-FR" smtClean="0"/>
              <a:t>25/12/2019</a:t>
            </a:fld>
            <a:endParaRPr lang="fr-FR" dirty="0"/>
          </a:p>
        </p:txBody>
      </p:sp>
      <p:sp>
        <p:nvSpPr>
          <p:cNvPr id="4" name="Espace réservé du pied de page 3"/>
          <p:cNvSpPr>
            <a:spLocks noGrp="1"/>
          </p:cNvSpPr>
          <p:nvPr>
            <p:ph type="ftr" sz="quarter" idx="11"/>
          </p:nvPr>
        </p:nvSpPr>
        <p:spPr/>
        <p:txBody>
          <a:bodyPr/>
          <a:lstStyle/>
          <a:p>
            <a:r>
              <a:rPr lang="fr-FR" smtClean="0"/>
              <a:t>www.hsectraining.com</a:t>
            </a:r>
            <a:endParaRPr lang="fr-FR" dirty="0"/>
          </a:p>
        </p:txBody>
      </p:sp>
      <p:sp>
        <p:nvSpPr>
          <p:cNvPr id="5" name="Espace réservé du numéro de diapositive 4"/>
          <p:cNvSpPr>
            <a:spLocks noGrp="1"/>
          </p:cNvSpPr>
          <p:nvPr>
            <p:ph type="sldNum" sz="quarter" idx="12"/>
          </p:nvPr>
        </p:nvSpPr>
        <p:spPr/>
        <p:txBody>
          <a:bodyPr/>
          <a:lstStyle/>
          <a:p>
            <a:fld id="{5028384A-C188-45FB-AE30-14B37159340F}" type="slidenum">
              <a:rPr lang="fr-FR" smtClean="0"/>
              <a:pPr/>
              <a:t>6</a:t>
            </a:fld>
            <a:endParaRPr lang="fr-FR" dirty="0"/>
          </a:p>
        </p:txBody>
      </p:sp>
      <p:sp>
        <p:nvSpPr>
          <p:cNvPr id="6" name="Titre 5"/>
          <p:cNvSpPr>
            <a:spLocks noGrp="1"/>
          </p:cNvSpPr>
          <p:nvPr>
            <p:ph type="title"/>
          </p:nvPr>
        </p:nvSpPr>
        <p:spPr/>
        <p:txBody>
          <a:bodyPr/>
          <a:lstStyle/>
          <a:p>
            <a:r>
              <a:rPr lang="en-GB" sz="2400" b="1" dirty="0" smtClean="0"/>
              <a:t/>
            </a:r>
            <a:br>
              <a:rPr lang="en-GB" sz="2400" b="1" dirty="0" smtClean="0"/>
            </a:br>
            <a:r>
              <a:rPr lang="fr-FR" sz="2400" dirty="0"/>
              <a:t/>
            </a:r>
            <a:br>
              <a:rPr lang="fr-FR" sz="2400" dirty="0"/>
            </a:br>
            <a:endParaRPr lang="fr-FR" sz="2400" dirty="0"/>
          </a:p>
        </p:txBody>
      </p:sp>
      <p:sp>
        <p:nvSpPr>
          <p:cNvPr id="7" name="Titre 8"/>
          <p:cNvSpPr txBox="1">
            <a:spLocks/>
          </p:cNvSpPr>
          <p:nvPr/>
        </p:nvSpPr>
        <p:spPr>
          <a:xfrm>
            <a:off x="6" y="0"/>
            <a:ext cx="12192000" cy="861332"/>
          </a:xfrm>
          <a:prstGeom prst="rect">
            <a:avLst/>
          </a:prstGeom>
          <a:noFill/>
          <a:ln>
            <a:noFill/>
          </a:ln>
        </p:spPr>
        <p:txBody>
          <a:bodyPr vert="horz" lIns="91440" tIns="45720" rIns="91440" bIns="45720" rtlCol="0" anchor="ctr">
            <a:noAutofit/>
          </a:bodyPr>
          <a:lstStyle>
            <a:lvl1pPr algn="ctr" defTabSz="914400" rtl="0" eaLnBrk="1" latinLnBrk="0" hangingPunct="1">
              <a:lnSpc>
                <a:spcPct val="90000"/>
              </a:lnSpc>
              <a:spcBef>
                <a:spcPct val="0"/>
              </a:spcBef>
              <a:buNone/>
              <a:defRPr sz="4800" kern="1200">
                <a:solidFill>
                  <a:schemeClr val="bg1"/>
                </a:solidFill>
                <a:latin typeface="Times New Roman" panose="02020603050405020304" pitchFamily="18" charset="0"/>
                <a:ea typeface="+mj-ea"/>
                <a:cs typeface="Times New Roman" panose="02020603050405020304" pitchFamily="18" charset="0"/>
              </a:defRPr>
            </a:lvl1pPr>
          </a:lstStyle>
          <a:p>
            <a:r>
              <a:rPr lang="fr-FR" sz="2400" smtClean="0"/>
              <a:t>NORMES ENVIRONNEMENTALES ET SOCIALES DE LA BANQUE MONDIALE</a:t>
            </a:r>
            <a:endParaRPr lang="fr-FR" sz="2400" dirty="0"/>
          </a:p>
        </p:txBody>
      </p:sp>
    </p:spTree>
    <p:extLst>
      <p:ext uri="{BB962C8B-B14F-4D97-AF65-F5344CB8AC3E}">
        <p14:creationId xmlns:p14="http://schemas.microsoft.com/office/powerpoint/2010/main" val="35828380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marL="0" indent="0">
              <a:buNone/>
            </a:pPr>
            <a:r>
              <a:rPr lang="fr-FR" sz="2400" dirty="0"/>
              <a:t>Essentiel du contenu de la NP6 et de la NES 6 sur la Préservation de la biodiversité et gestion durable des ressources naturelles biologiques : </a:t>
            </a:r>
          </a:p>
          <a:p>
            <a:pPr marL="0" indent="0">
              <a:buNone/>
            </a:pPr>
            <a:r>
              <a:rPr lang="fr-FR" sz="2400" dirty="0"/>
              <a:t>Ces normes ont pour objectifs de : </a:t>
            </a:r>
          </a:p>
          <a:p>
            <a:pPr>
              <a:buFont typeface="Wingdings" panose="05000000000000000000" pitchFamily="2" charset="2"/>
              <a:buChar char="Ø"/>
            </a:pPr>
            <a:r>
              <a:rPr lang="fr-FR" sz="2400" dirty="0" smtClean="0"/>
              <a:t>Protéger </a:t>
            </a:r>
            <a:r>
              <a:rPr lang="fr-FR" sz="2400" dirty="0"/>
              <a:t>et préserver la biodiversité et les habitats ; </a:t>
            </a:r>
          </a:p>
          <a:p>
            <a:pPr>
              <a:buFont typeface="Wingdings" panose="05000000000000000000" pitchFamily="2" charset="2"/>
              <a:buChar char="Ø"/>
            </a:pPr>
            <a:r>
              <a:rPr lang="fr-FR" sz="2400" dirty="0" smtClean="0"/>
              <a:t>Appliquer </a:t>
            </a:r>
            <a:r>
              <a:rPr lang="fr-FR" sz="2400" dirty="0"/>
              <a:t>l’approche de la hiérarchie d’atténuation et le principe de précaution dans la conception et la mise en œuvre de projets susceptibles d’avoir un impact sur la biodiversité ; </a:t>
            </a:r>
          </a:p>
          <a:p>
            <a:pPr>
              <a:buFont typeface="Wingdings" panose="05000000000000000000" pitchFamily="2" charset="2"/>
              <a:buChar char="Ø"/>
            </a:pPr>
            <a:r>
              <a:rPr lang="fr-FR" sz="2400" dirty="0" smtClean="0"/>
              <a:t>Promouvoir </a:t>
            </a:r>
            <a:r>
              <a:rPr lang="fr-FR" sz="2400" dirty="0"/>
              <a:t>la gestion durable des ressources naturelles biologiques ; </a:t>
            </a:r>
          </a:p>
          <a:p>
            <a:pPr>
              <a:buFont typeface="Wingdings" panose="05000000000000000000" pitchFamily="2" charset="2"/>
              <a:buChar char="Ø"/>
            </a:pPr>
            <a:r>
              <a:rPr lang="fr-FR" sz="2400" dirty="0" smtClean="0"/>
              <a:t>Développer </a:t>
            </a:r>
            <a:r>
              <a:rPr lang="fr-FR" sz="2400" dirty="0"/>
              <a:t>les moyens de subsistance des communautés locales et assurer un développement économique solidaire par l’adoption de pratiques qui intègrent les besoins de conservation et les priorités en matière de développement. </a:t>
            </a:r>
          </a:p>
          <a:p>
            <a:pPr marL="0" indent="0">
              <a:buNone/>
            </a:pPr>
            <a:endParaRPr lang="fr-FR" dirty="0"/>
          </a:p>
        </p:txBody>
      </p:sp>
      <p:sp>
        <p:nvSpPr>
          <p:cNvPr id="3" name="Espace réservé de la date 2"/>
          <p:cNvSpPr>
            <a:spLocks noGrp="1"/>
          </p:cNvSpPr>
          <p:nvPr>
            <p:ph type="dt" sz="half" idx="10"/>
          </p:nvPr>
        </p:nvSpPr>
        <p:spPr/>
        <p:txBody>
          <a:bodyPr/>
          <a:lstStyle/>
          <a:p>
            <a:fld id="{972314A5-B5A2-4280-8A6E-3E8B30329F9F}" type="datetime1">
              <a:rPr lang="fr-FR" smtClean="0"/>
              <a:t>25/12/2019</a:t>
            </a:fld>
            <a:endParaRPr lang="fr-FR" dirty="0"/>
          </a:p>
        </p:txBody>
      </p:sp>
      <p:sp>
        <p:nvSpPr>
          <p:cNvPr id="4" name="Espace réservé du pied de page 3"/>
          <p:cNvSpPr>
            <a:spLocks noGrp="1"/>
          </p:cNvSpPr>
          <p:nvPr>
            <p:ph type="ftr" sz="quarter" idx="11"/>
          </p:nvPr>
        </p:nvSpPr>
        <p:spPr/>
        <p:txBody>
          <a:bodyPr/>
          <a:lstStyle/>
          <a:p>
            <a:r>
              <a:rPr lang="fr-FR" smtClean="0"/>
              <a:t>www.hsectraining.com</a:t>
            </a:r>
            <a:endParaRPr lang="fr-FR" dirty="0"/>
          </a:p>
        </p:txBody>
      </p:sp>
      <p:sp>
        <p:nvSpPr>
          <p:cNvPr id="5" name="Espace réservé du numéro de diapositive 4"/>
          <p:cNvSpPr>
            <a:spLocks noGrp="1"/>
          </p:cNvSpPr>
          <p:nvPr>
            <p:ph type="sldNum" sz="quarter" idx="12"/>
          </p:nvPr>
        </p:nvSpPr>
        <p:spPr/>
        <p:txBody>
          <a:bodyPr/>
          <a:lstStyle/>
          <a:p>
            <a:fld id="{5028384A-C188-45FB-AE30-14B37159340F}" type="slidenum">
              <a:rPr lang="fr-FR" smtClean="0"/>
              <a:pPr/>
              <a:t>7</a:t>
            </a:fld>
            <a:endParaRPr lang="fr-FR" dirty="0"/>
          </a:p>
        </p:txBody>
      </p:sp>
      <p:sp>
        <p:nvSpPr>
          <p:cNvPr id="6" name="Titre 5"/>
          <p:cNvSpPr>
            <a:spLocks noGrp="1"/>
          </p:cNvSpPr>
          <p:nvPr>
            <p:ph type="title"/>
          </p:nvPr>
        </p:nvSpPr>
        <p:spPr/>
        <p:txBody>
          <a:bodyPr/>
          <a:lstStyle/>
          <a:p>
            <a:r>
              <a:rPr lang="en-GB" sz="2400" b="1" dirty="0" smtClean="0"/>
              <a:t/>
            </a:r>
            <a:br>
              <a:rPr lang="en-GB" sz="2400" b="1" dirty="0" smtClean="0"/>
            </a:br>
            <a:r>
              <a:rPr lang="fr-FR" sz="2400" dirty="0"/>
              <a:t/>
            </a:r>
            <a:br>
              <a:rPr lang="fr-FR" sz="2400" dirty="0"/>
            </a:br>
            <a:endParaRPr lang="fr-FR" sz="2400" dirty="0"/>
          </a:p>
        </p:txBody>
      </p:sp>
      <p:sp>
        <p:nvSpPr>
          <p:cNvPr id="7" name="Titre 8"/>
          <p:cNvSpPr txBox="1">
            <a:spLocks/>
          </p:cNvSpPr>
          <p:nvPr/>
        </p:nvSpPr>
        <p:spPr>
          <a:xfrm>
            <a:off x="6" y="0"/>
            <a:ext cx="12192000" cy="861332"/>
          </a:xfrm>
          <a:prstGeom prst="rect">
            <a:avLst/>
          </a:prstGeom>
          <a:noFill/>
          <a:ln>
            <a:noFill/>
          </a:ln>
        </p:spPr>
        <p:txBody>
          <a:bodyPr vert="horz" lIns="91440" tIns="45720" rIns="91440" bIns="45720" rtlCol="0" anchor="ctr">
            <a:noAutofit/>
          </a:bodyPr>
          <a:lstStyle>
            <a:lvl1pPr algn="ctr" defTabSz="914400" rtl="0" eaLnBrk="1" latinLnBrk="0" hangingPunct="1">
              <a:lnSpc>
                <a:spcPct val="90000"/>
              </a:lnSpc>
              <a:spcBef>
                <a:spcPct val="0"/>
              </a:spcBef>
              <a:buNone/>
              <a:defRPr sz="4800" kern="1200">
                <a:solidFill>
                  <a:schemeClr val="bg1"/>
                </a:solidFill>
                <a:latin typeface="Times New Roman" panose="02020603050405020304" pitchFamily="18" charset="0"/>
                <a:ea typeface="+mj-ea"/>
                <a:cs typeface="Times New Roman" panose="02020603050405020304" pitchFamily="18" charset="0"/>
              </a:defRPr>
            </a:lvl1pPr>
          </a:lstStyle>
          <a:p>
            <a:r>
              <a:rPr lang="fr-FR" sz="2400" smtClean="0"/>
              <a:t>NORMES ENVIRONNEMENTALES ET SOCIALES DE LA BANQUE MONDIALE</a:t>
            </a:r>
            <a:endParaRPr lang="fr-FR" sz="2400" dirty="0"/>
          </a:p>
        </p:txBody>
      </p:sp>
    </p:spTree>
    <p:extLst>
      <p:ext uri="{BB962C8B-B14F-4D97-AF65-F5344CB8AC3E}">
        <p14:creationId xmlns:p14="http://schemas.microsoft.com/office/powerpoint/2010/main" val="31441803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D2414CFC-A557-4427-B972-913FD677CD6F}" type="datetime1">
              <a:rPr lang="fr-FR" smtClean="0"/>
              <a:t>25/12/2019</a:t>
            </a:fld>
            <a:endParaRPr lang="fr-FR" dirty="0"/>
          </a:p>
        </p:txBody>
      </p:sp>
      <p:sp>
        <p:nvSpPr>
          <p:cNvPr id="4" name="Espace réservé du pied de page 3"/>
          <p:cNvSpPr>
            <a:spLocks noGrp="1"/>
          </p:cNvSpPr>
          <p:nvPr>
            <p:ph type="ftr" sz="quarter" idx="11"/>
          </p:nvPr>
        </p:nvSpPr>
        <p:spPr/>
        <p:txBody>
          <a:bodyPr/>
          <a:lstStyle/>
          <a:p>
            <a:r>
              <a:rPr lang="fr-FR" smtClean="0"/>
              <a:t>www.hsectraining.com</a:t>
            </a:r>
            <a:endParaRPr lang="fr-FR" dirty="0"/>
          </a:p>
        </p:txBody>
      </p:sp>
      <p:sp>
        <p:nvSpPr>
          <p:cNvPr id="5" name="Espace réservé du numéro de diapositive 4"/>
          <p:cNvSpPr>
            <a:spLocks noGrp="1"/>
          </p:cNvSpPr>
          <p:nvPr>
            <p:ph type="sldNum" sz="quarter" idx="12"/>
          </p:nvPr>
        </p:nvSpPr>
        <p:spPr/>
        <p:txBody>
          <a:bodyPr/>
          <a:lstStyle/>
          <a:p>
            <a:fld id="{5028384A-C188-45FB-AE30-14B37159340F}" type="slidenum">
              <a:rPr lang="fr-FR" smtClean="0"/>
              <a:pPr/>
              <a:t>8</a:t>
            </a:fld>
            <a:endParaRPr lang="fr-FR" dirty="0"/>
          </a:p>
        </p:txBody>
      </p:sp>
      <p:sp>
        <p:nvSpPr>
          <p:cNvPr id="6" name="Titre 5"/>
          <p:cNvSpPr>
            <a:spLocks noGrp="1"/>
          </p:cNvSpPr>
          <p:nvPr>
            <p:ph type="title"/>
          </p:nvPr>
        </p:nvSpPr>
        <p:spPr/>
        <p:txBody>
          <a:bodyPr/>
          <a:lstStyle/>
          <a:p>
            <a:r>
              <a:rPr lang="fr-FR" dirty="0" smtClean="0"/>
              <a:t>Questions et Réponses </a:t>
            </a:r>
            <a:endParaRPr lang="en-US" dirty="0"/>
          </a:p>
        </p:txBody>
      </p:sp>
      <p:pic>
        <p:nvPicPr>
          <p:cNvPr id="7" name="Image 6"/>
          <p:cNvPicPr>
            <a:picLocks noChangeAspect="1"/>
          </p:cNvPicPr>
          <p:nvPr/>
        </p:nvPicPr>
        <p:blipFill>
          <a:blip r:embed="rId2"/>
          <a:stretch>
            <a:fillRect/>
          </a:stretch>
        </p:blipFill>
        <p:spPr>
          <a:xfrm>
            <a:off x="3898201" y="1231201"/>
            <a:ext cx="4395597" cy="4395597"/>
          </a:xfrm>
          <a:prstGeom prst="rect">
            <a:avLst/>
          </a:prstGeom>
        </p:spPr>
      </p:pic>
    </p:spTree>
    <p:extLst>
      <p:ext uri="{BB962C8B-B14F-4D97-AF65-F5344CB8AC3E}">
        <p14:creationId xmlns:p14="http://schemas.microsoft.com/office/powerpoint/2010/main" val="2961341240"/>
      </p:ext>
    </p:extLst>
  </p:cSld>
  <p:clrMapOvr>
    <a:masterClrMapping/>
  </p:clrMapOvr>
</p:sld>
</file>

<file path=ppt/theme/theme1.xml><?xml version="1.0" encoding="utf-8"?>
<a:theme xmlns:a="http://schemas.openxmlformats.org/drawingml/2006/main" name="Presentation Marr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ésentation1.potx" id="{0E0F8608-9B01-45D6-91BD-F8AF30877379}" vid="{C9FCBA21-7B5C-49BB-90A1-5B4B04D695F3}"/>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 Marron</Template>
  <TotalTime>375</TotalTime>
  <Words>939</Words>
  <Application>Microsoft Office PowerPoint</Application>
  <PresentationFormat>Grand écran</PresentationFormat>
  <Paragraphs>86</Paragraphs>
  <Slides>8</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8</vt:i4>
      </vt:variant>
    </vt:vector>
  </HeadingPairs>
  <TitlesOfParts>
    <vt:vector size="13" baseType="lpstr">
      <vt:lpstr>Arial</vt:lpstr>
      <vt:lpstr>Calibri</vt:lpstr>
      <vt:lpstr>Times New Roman</vt:lpstr>
      <vt:lpstr>Wingdings</vt:lpstr>
      <vt:lpstr>Presentation Marron</vt:lpstr>
      <vt:lpstr>LES NORMES DU GROUPE DE LA BANQUE MONDIALE </vt:lpstr>
      <vt:lpstr>LES NORMES DE PERFORMANCE DE LA SOCIETE FINANCIERE INTERNATIONALE (SFI) </vt:lpstr>
      <vt:lpstr>NORMES ENVIRONNEMENTALES ET SOCIALES DE LA BANQUE MONDIALE</vt:lpstr>
      <vt:lpstr>NORMES ENVIRONNEMENTALES ET SOCIALES DE LA BANQUE MONDIALE</vt:lpstr>
      <vt:lpstr>NORMES ENVIRONNEMENTALES ET SOCIALES DE LA BANQUE MONDIALE</vt:lpstr>
      <vt:lpstr>  </vt:lpstr>
      <vt:lpstr>  </vt:lpstr>
      <vt:lpstr>Questions et Réponses </vt:lpstr>
    </vt:vector>
  </TitlesOfParts>
  <Manager>Mamadou Lamarana Barry</Manager>
  <Company>Fluor Corp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SANTE-SECURITE SELON CODE DU TRAVAIL</dc:title>
  <dc:creator>Abdoulaye Diallo</dc:creator>
  <cp:lastModifiedBy>DIALLO</cp:lastModifiedBy>
  <cp:revision>30</cp:revision>
  <dcterms:created xsi:type="dcterms:W3CDTF">2018-10-19T10:30:33Z</dcterms:created>
  <dcterms:modified xsi:type="dcterms:W3CDTF">2019-12-25T13:07:08Z</dcterms:modified>
</cp:coreProperties>
</file>