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9" r:id="rId3"/>
    <p:sldId id="257" r:id="rId4"/>
    <p:sldId id="258" r:id="rId5"/>
    <p:sldId id="259" r:id="rId6"/>
    <p:sldId id="265" r:id="rId7"/>
    <p:sldId id="271" r:id="rId8"/>
    <p:sldId id="272" r:id="rId9"/>
    <p:sldId id="274" r:id="rId10"/>
    <p:sldId id="275" r:id="rId11"/>
    <p:sldId id="276" r:id="rId12"/>
    <p:sldId id="277" r:id="rId13"/>
    <p:sldId id="280" r:id="rId14"/>
    <p:sldId id="281" r:id="rId15"/>
    <p:sldId id="279" r:id="rId16"/>
    <p:sldId id="282" r:id="rId17"/>
    <p:sldId id="283" r:id="rId18"/>
    <p:sldId id="278" r:id="rId19"/>
    <p:sldId id="284" r:id="rId20"/>
    <p:sldId id="270"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notesViewPr>
    <p:cSldViewPr snapToGrid="0" showGuides="1">
      <p:cViewPr varScale="1">
        <p:scale>
          <a:sx n="54" d="100"/>
          <a:sy n="54" d="100"/>
        </p:scale>
        <p:origin x="194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8A4B5A-B97F-4BB8-B2FD-4AB76452EE08}" type="datetimeFigureOut">
              <a:rPr lang="fr-FR" smtClean="0"/>
              <a:t>25/12/2019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4E3869-3F09-4594-8BD6-9B91F9243E17}" type="slidenum">
              <a:rPr lang="fr-FR" smtClean="0"/>
              <a:t>‹N°›</a:t>
            </a:fld>
            <a:endParaRPr lang="fr-FR"/>
          </a:p>
        </p:txBody>
      </p:sp>
    </p:spTree>
    <p:extLst>
      <p:ext uri="{BB962C8B-B14F-4D97-AF65-F5344CB8AC3E}">
        <p14:creationId xmlns:p14="http://schemas.microsoft.com/office/powerpoint/2010/main" val="107446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809BA-60DB-4B71-8218-6CD6AA6C8E3F}" type="datetimeFigureOut">
              <a:rPr lang="fr-FR" smtClean="0"/>
              <a:t>25/12/2019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37281-D745-4461-A32F-028EB11C3833}" type="slidenum">
              <a:rPr lang="fr-FR" smtClean="0"/>
              <a:t>‹N°›</a:t>
            </a:fld>
            <a:endParaRPr lang="fr-FR"/>
          </a:p>
        </p:txBody>
      </p:sp>
    </p:spTree>
    <p:extLst>
      <p:ext uri="{BB962C8B-B14F-4D97-AF65-F5344CB8AC3E}">
        <p14:creationId xmlns:p14="http://schemas.microsoft.com/office/powerpoint/2010/main" val="414358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
            <a:ext cx="12192000" cy="3048000"/>
          </a:xfrm>
          <a:solidFill>
            <a:srgbClr val="866600"/>
          </a:solidFill>
          <a:ln>
            <a:noFill/>
          </a:ln>
        </p:spPr>
        <p:txBody>
          <a:bodyPr anchor="b">
            <a:normAutofit/>
          </a:bodyPr>
          <a:lstStyle>
            <a:lvl1pPr algn="ctr">
              <a:defRPr sz="8000" b="1">
                <a:solidFill>
                  <a:schemeClr val="bg1"/>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6730448" y="3600228"/>
            <a:ext cx="4583832" cy="1655762"/>
          </a:xfrm>
          <a:solidFill>
            <a:schemeClr val="bg1"/>
          </a:solidFill>
          <a:ln>
            <a:solidFill>
              <a:srgbClr val="866600"/>
            </a:solidFill>
          </a:ln>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dirty="0"/>
          </a:p>
        </p:txBody>
      </p:sp>
      <p:sp>
        <p:nvSpPr>
          <p:cNvPr id="4" name="Espace réservé de la date 3"/>
          <p:cNvSpPr>
            <a:spLocks noGrp="1"/>
          </p:cNvSpPr>
          <p:nvPr>
            <p:ph type="dt" sz="half" idx="10"/>
          </p:nvPr>
        </p:nvSpPr>
        <p:spPr>
          <a:xfrm>
            <a:off x="838200" y="6356350"/>
            <a:ext cx="2743200" cy="365125"/>
          </a:xfrm>
        </p:spPr>
        <p:txBody>
          <a:bodyPr/>
          <a:lstStyle>
            <a:lvl1pPr>
              <a:defRPr>
                <a:solidFill>
                  <a:schemeClr val="tx1">
                    <a:lumMod val="95000"/>
                    <a:lumOff val="5000"/>
                  </a:schemeClr>
                </a:solidFill>
              </a:defRPr>
            </a:lvl1pPr>
          </a:lstStyle>
          <a:p>
            <a:fld id="{78031130-38E5-4B7C-B588-26FED0A07FB8}" type="datetime1">
              <a:rPr lang="fr-FR" smtClean="0"/>
              <a:t>25/12/2019</a:t>
            </a:fld>
            <a:endParaRPr lang="fr-FR" dirty="0"/>
          </a:p>
        </p:txBody>
      </p:sp>
      <p:sp>
        <p:nvSpPr>
          <p:cNvPr id="5" name="Espace réservé du pied de page 4"/>
          <p:cNvSpPr>
            <a:spLocks noGrp="1"/>
          </p:cNvSpPr>
          <p:nvPr>
            <p:ph type="ftr" sz="quarter" idx="11"/>
          </p:nvPr>
        </p:nvSpPr>
        <p:spPr>
          <a:xfrm>
            <a:off x="4038600" y="6356350"/>
            <a:ext cx="5383696"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6" name="Espace réservé du numéro de diapositive 5"/>
          <p:cNvSpPr>
            <a:spLocks noGrp="1"/>
          </p:cNvSpPr>
          <p:nvPr>
            <p:ph type="sldNum" sz="quarter" idx="12"/>
          </p:nvPr>
        </p:nvSpPr>
        <p:spPr>
          <a:xfrm>
            <a:off x="10296938" y="6356350"/>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cxnSp>
        <p:nvCxnSpPr>
          <p:cNvPr id="8" name="Connecteur droit 7"/>
          <p:cNvCxnSpPr/>
          <p:nvPr userDrawn="1"/>
        </p:nvCxnSpPr>
        <p:spPr>
          <a:xfrm>
            <a:off x="238542" y="6260274"/>
            <a:ext cx="11728174" cy="3312"/>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pic>
        <p:nvPicPr>
          <p:cNvPr id="14" name="Image 13"/>
          <p:cNvPicPr>
            <a:picLocks noChangeAspect="1"/>
          </p:cNvPicPr>
          <p:nvPr userDrawn="1"/>
        </p:nvPicPr>
        <p:blipFill>
          <a:blip r:embed="rId2"/>
          <a:stretch>
            <a:fillRect/>
          </a:stretch>
        </p:blipFill>
        <p:spPr>
          <a:xfrm>
            <a:off x="238542" y="3600228"/>
            <a:ext cx="5625697" cy="1657572"/>
          </a:xfrm>
          <a:prstGeom prst="rect">
            <a:avLst/>
          </a:prstGeom>
        </p:spPr>
      </p:pic>
    </p:spTree>
    <p:extLst>
      <p:ext uri="{BB962C8B-B14F-4D97-AF65-F5344CB8AC3E}">
        <p14:creationId xmlns:p14="http://schemas.microsoft.com/office/powerpoint/2010/main" val="31216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5" name="Rectangle 14"/>
          <p:cNvSpPr/>
          <p:nvPr userDrawn="1"/>
        </p:nvSpPr>
        <p:spPr>
          <a:xfrm>
            <a:off x="0" y="-8286"/>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586405" y="904875"/>
            <a:ext cx="11420061"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cxnSp>
        <p:nvCxnSpPr>
          <p:cNvPr id="7" name="Connecteur droit 6"/>
          <p:cNvCxnSpPr/>
          <p:nvPr userDrawn="1"/>
        </p:nvCxnSpPr>
        <p:spPr>
          <a:xfrm>
            <a:off x="6" y="6016480"/>
            <a:ext cx="1219199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D2414CFC-A557-4427-B972-913FD677CD6F}" type="datetime1">
              <a:rPr lang="fr-FR" smtClean="0"/>
              <a:t>25/12/2019</a:t>
            </a:fld>
            <a:endParaRPr lang="fr-FR" dirty="0"/>
          </a:p>
        </p:txBody>
      </p:sp>
      <p:sp>
        <p:nvSpPr>
          <p:cNvPr id="10"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11"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sp>
        <p:nvSpPr>
          <p:cNvPr id="13" name="Titre 6"/>
          <p:cNvSpPr>
            <a:spLocks noGrp="1"/>
          </p:cNvSpPr>
          <p:nvPr>
            <p:ph type="title" hasCustomPrompt="1"/>
          </p:nvPr>
        </p:nvSpPr>
        <p:spPr>
          <a:xfrm>
            <a:off x="6" y="-8286"/>
            <a:ext cx="12192000" cy="809624"/>
          </a:xfrm>
          <a:noFill/>
          <a:ln>
            <a:noFill/>
          </a:ln>
        </p:spPr>
        <p:txBody>
          <a:bodyPr>
            <a:noAutofit/>
          </a:bodyPr>
          <a:lstStyle>
            <a:lvl1pPr algn="ctr">
              <a:defRPr sz="4800">
                <a:solidFill>
                  <a:schemeClr val="bg1"/>
                </a:solidFill>
              </a:defRPr>
            </a:lvl1pPr>
          </a:lstStyle>
          <a:p>
            <a:r>
              <a:rPr lang="fr-FR" dirty="0" smtClean="0"/>
              <a:t>	Modifiez le style du titre</a:t>
            </a:r>
            <a:endParaRPr lang="fr-FR" dirty="0"/>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Tree>
    <p:extLst>
      <p:ext uri="{BB962C8B-B14F-4D97-AF65-F5344CB8AC3E}">
        <p14:creationId xmlns:p14="http://schemas.microsoft.com/office/powerpoint/2010/main" val="26803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7" name="Rectangle 16"/>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half" idx="1"/>
          </p:nvPr>
        </p:nvSpPr>
        <p:spPr>
          <a:xfrm>
            <a:off x="390525" y="895350"/>
            <a:ext cx="5686011" cy="5048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u contenu 3"/>
          <p:cNvSpPr>
            <a:spLocks noGrp="1"/>
          </p:cNvSpPr>
          <p:nvPr>
            <p:ph sz="half" idx="2"/>
          </p:nvPr>
        </p:nvSpPr>
        <p:spPr>
          <a:xfrm>
            <a:off x="6231834" y="914399"/>
            <a:ext cx="5628862" cy="501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cxnSp>
        <p:nvCxnSpPr>
          <p:cNvPr id="16" name="Connecteur droit 15"/>
          <p:cNvCxnSpPr/>
          <p:nvPr userDrawn="1"/>
        </p:nvCxnSpPr>
        <p:spPr>
          <a:xfrm>
            <a:off x="6" y="6045055"/>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4"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56D44BB7-DCE8-4B36-A1B1-30BC479FBACF}" type="datetime1">
              <a:rPr lang="fr-FR" smtClean="0"/>
              <a:t>25/12/2019</a:t>
            </a:fld>
            <a:endParaRPr lang="fr-FR" dirty="0"/>
          </a:p>
        </p:txBody>
      </p:sp>
      <p:sp>
        <p:nvSpPr>
          <p:cNvPr id="15"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2"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4"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
        <p:nvSpPr>
          <p:cNvPr id="12" name="Rectangle 11"/>
          <p:cNvSpPr/>
          <p:nvPr userDrawn="1"/>
        </p:nvSpPr>
        <p:spPr>
          <a:xfrm>
            <a:off x="6" y="0"/>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Tree>
    <p:extLst>
      <p:ext uri="{BB962C8B-B14F-4D97-AF65-F5344CB8AC3E}">
        <p14:creationId xmlns:p14="http://schemas.microsoft.com/office/powerpoint/2010/main" val="21581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5" name="Rectangle 14"/>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
        <p:nvSpPr>
          <p:cNvPr id="22"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26FD6ED3-5E8B-4E21-BEE2-40ED61AF1AFF}" type="datetime1">
              <a:rPr lang="fr-FR" smtClean="0"/>
              <a:t>25/12/2019</a:t>
            </a:fld>
            <a:endParaRPr lang="fr-FR" dirty="0"/>
          </a:p>
        </p:txBody>
      </p:sp>
      <p:sp>
        <p:nvSpPr>
          <p:cNvPr id="23"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4"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cxnSp>
        <p:nvCxnSpPr>
          <p:cNvPr id="10" name="Connecteur droit 9"/>
          <p:cNvCxnSpPr/>
          <p:nvPr userDrawn="1"/>
        </p:nvCxnSpPr>
        <p:spPr>
          <a:xfrm>
            <a:off x="6" y="6035530"/>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7" name="Espace réservé du texte 2"/>
          <p:cNvSpPr>
            <a:spLocks noGrp="1"/>
          </p:cNvSpPr>
          <p:nvPr>
            <p:ph type="body" idx="1"/>
          </p:nvPr>
        </p:nvSpPr>
        <p:spPr>
          <a:xfrm>
            <a:off x="428625" y="893285"/>
            <a:ext cx="5680627" cy="69738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8" name="Espace réservé du contenu 3"/>
          <p:cNvSpPr>
            <a:spLocks noGrp="1"/>
          </p:cNvSpPr>
          <p:nvPr>
            <p:ph sz="half" idx="2"/>
          </p:nvPr>
        </p:nvSpPr>
        <p:spPr>
          <a:xfrm>
            <a:off x="419100" y="1704975"/>
            <a:ext cx="569015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19" name="Espace réservé du texte 4"/>
          <p:cNvSpPr>
            <a:spLocks noGrp="1"/>
          </p:cNvSpPr>
          <p:nvPr>
            <p:ph type="body" sz="quarter" idx="3"/>
          </p:nvPr>
        </p:nvSpPr>
        <p:spPr>
          <a:xfrm>
            <a:off x="6215269" y="893285"/>
            <a:ext cx="5723215" cy="69889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Espace réservé du contenu 5"/>
          <p:cNvSpPr>
            <a:spLocks noGrp="1"/>
          </p:cNvSpPr>
          <p:nvPr>
            <p:ph sz="quarter" idx="4"/>
          </p:nvPr>
        </p:nvSpPr>
        <p:spPr>
          <a:xfrm>
            <a:off x="6215269" y="1724025"/>
            <a:ext cx="5723215"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Tree>
    <p:extLst>
      <p:ext uri="{BB962C8B-B14F-4D97-AF65-F5344CB8AC3E}">
        <p14:creationId xmlns:p14="http://schemas.microsoft.com/office/powerpoint/2010/main" val="2545720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	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9E43925B-9778-4126-A0C1-60FDA12DFE56}" type="datetime1">
              <a:rPr lang="fr-FR" smtClean="0"/>
              <a:t>25/12/2019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95000"/>
                    <a:lumOff val="5000"/>
                  </a:schemeClr>
                </a:solidFill>
              </a:defRPr>
            </a:lvl1pPr>
          </a:lstStyle>
          <a:p>
            <a:r>
              <a:rPr lang="fr-FR" smtClean="0"/>
              <a:t>www.hsectraining.com</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95000"/>
                    <a:lumOff val="5000"/>
                  </a:schemeClr>
                </a:solidFill>
              </a:defRPr>
            </a:lvl1pPr>
          </a:lstStyle>
          <a:p>
            <a:fld id="{5028384A-C188-45FB-AE30-14B37159340F}" type="slidenum">
              <a:rPr lang="fr-FR" smtClean="0"/>
              <a:pPr/>
              <a:t>‹N°›</a:t>
            </a:fld>
            <a:endParaRPr lang="fr-FR"/>
          </a:p>
        </p:txBody>
      </p:sp>
    </p:spTree>
    <p:extLst>
      <p:ext uri="{BB962C8B-B14F-4D97-AF65-F5344CB8AC3E}">
        <p14:creationId xmlns:p14="http://schemas.microsoft.com/office/powerpoint/2010/main" val="44059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1" r:id="rId4"/>
  </p:sldLayoutIdLst>
  <p:hf hdr="0"/>
  <p:txStyles>
    <p:titleStyle>
      <a:lvl1pPr algn="l" defTabSz="914400" rtl="0" eaLnBrk="1" latinLnBrk="0" hangingPunct="1">
        <a:lnSpc>
          <a:spcPct val="90000"/>
        </a:lnSpc>
        <a:spcBef>
          <a:spcPct val="0"/>
        </a:spcBef>
        <a:buNone/>
        <a:defRPr sz="5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866600"/>
          </a:solidFill>
        </p:spPr>
        <p:txBody>
          <a:bodyPr>
            <a:normAutofit fontScale="90000"/>
          </a:bodyPr>
          <a:lstStyle/>
          <a:p>
            <a:r>
              <a:rPr lang="fr-FR" sz="6000" cap="all" dirty="0"/>
              <a:t>EXTRAIT DES ARTICLES DU CODE DE L’ENVIRONNEMENT DE LA REPUBLIQUE DE </a:t>
            </a:r>
            <a:r>
              <a:rPr lang="fr-FR" sz="6000" cap="all" dirty="0" smtClean="0"/>
              <a:t>GUINEE, </a:t>
            </a:r>
            <a:r>
              <a:rPr lang="fr-FR" sz="6000" cap="all" dirty="0"/>
              <a:t>2019</a:t>
            </a:r>
            <a:r>
              <a:rPr lang="fr-FR" sz="6000" cap="all" dirty="0"/>
              <a:t/>
            </a:r>
            <a:br>
              <a:rPr lang="fr-FR" sz="6000" cap="all" dirty="0"/>
            </a:br>
            <a:endParaRPr lang="en-US" sz="4400" cap="all" dirty="0">
              <a:solidFill>
                <a:srgbClr val="92D050"/>
              </a:solidFill>
            </a:endParaRPr>
          </a:p>
        </p:txBody>
      </p:sp>
      <p:sp>
        <p:nvSpPr>
          <p:cNvPr id="3" name="Sous-titre 2"/>
          <p:cNvSpPr>
            <a:spLocks noGrp="1"/>
          </p:cNvSpPr>
          <p:nvPr>
            <p:ph type="subTitle" idx="1"/>
          </p:nvPr>
        </p:nvSpPr>
        <p:spPr>
          <a:noFill/>
          <a:ln>
            <a:solidFill>
              <a:srgbClr val="866600"/>
            </a:solidFill>
          </a:ln>
        </p:spPr>
        <p:txBody>
          <a:bodyPr>
            <a:normAutofit lnSpcReduction="10000"/>
          </a:bodyPr>
          <a:lstStyle/>
          <a:p>
            <a:pPr lvl="0"/>
            <a:r>
              <a:rPr lang="fr-FR" sz="1300" dirty="0">
                <a:solidFill>
                  <a:schemeClr val="accent4">
                    <a:lumMod val="50000"/>
                  </a:schemeClr>
                </a:solidFill>
                <a:latin typeface="Arial" pitchFamily="34" charset="0"/>
                <a:cs typeface="Arial" pitchFamily="34" charset="0"/>
              </a:rPr>
              <a:t>Droits d'auteur © 2018 &amp; Tous droits réservés au HSEC Training &amp; Services. Conception et réalisation</a:t>
            </a:r>
          </a:p>
          <a:p>
            <a:pPr lvl="0"/>
            <a:r>
              <a:rPr lang="en-US" sz="1500" b="1" dirty="0">
                <a:solidFill>
                  <a:schemeClr val="accent4">
                    <a:lumMod val="50000"/>
                  </a:schemeClr>
                </a:solidFill>
                <a:latin typeface="Arial" pitchFamily="34" charset="0"/>
                <a:cs typeface="Arial" pitchFamily="34" charset="0"/>
              </a:rPr>
              <a:t>N. RCCM…… GN .KAL.2018.A.080 520</a:t>
            </a:r>
            <a:endParaRPr lang="fr-FR" sz="1500" dirty="0">
              <a:solidFill>
                <a:schemeClr val="accent4">
                  <a:lumMod val="50000"/>
                </a:schemeClr>
              </a:solidFill>
              <a:latin typeface="Arial" pitchFamily="34" charset="0"/>
              <a:cs typeface="Arial" pitchFamily="34" charset="0"/>
            </a:endParaRPr>
          </a:p>
          <a:p>
            <a:pPr lvl="0"/>
            <a:r>
              <a:rPr lang="fr-FR" sz="1500" dirty="0">
                <a:solidFill>
                  <a:schemeClr val="accent4">
                    <a:lumMod val="50000"/>
                  </a:schemeClr>
                </a:solidFill>
                <a:latin typeface="Arial" pitchFamily="34" charset="0"/>
                <a:cs typeface="Arial" pitchFamily="34" charset="0"/>
              </a:rPr>
              <a:t>Formation, Conception documents, Audits, Prestation </a:t>
            </a:r>
            <a:br>
              <a:rPr lang="fr-FR" sz="1500" dirty="0">
                <a:solidFill>
                  <a:schemeClr val="accent4">
                    <a:lumMod val="50000"/>
                  </a:schemeClr>
                </a:solidFill>
                <a:latin typeface="Arial" pitchFamily="34" charset="0"/>
                <a:cs typeface="Arial" pitchFamily="34" charset="0"/>
              </a:rPr>
            </a:br>
            <a:r>
              <a:rPr lang="fr-FR" sz="1500" dirty="0">
                <a:solidFill>
                  <a:schemeClr val="accent4">
                    <a:lumMod val="50000"/>
                  </a:schemeClr>
                </a:solidFill>
                <a:latin typeface="Arial" pitchFamily="34" charset="0"/>
                <a:cs typeface="Arial" pitchFamily="34" charset="0"/>
              </a:rPr>
              <a:t>Santé, Sécurité, Environnement, Communauté et  Sûreté</a:t>
            </a:r>
          </a:p>
          <a:p>
            <a:endParaRPr lang="fr-FR" dirty="0"/>
          </a:p>
        </p:txBody>
      </p:sp>
      <p:sp>
        <p:nvSpPr>
          <p:cNvPr id="4" name="Espace réservé du pied de page 3"/>
          <p:cNvSpPr>
            <a:spLocks noGrp="1"/>
          </p:cNvSpPr>
          <p:nvPr>
            <p:ph type="ftr" sz="quarter" idx="11"/>
          </p:nvPr>
        </p:nvSpPr>
        <p:spPr/>
        <p:txBody>
          <a:bodyPr/>
          <a:lstStyle/>
          <a:p>
            <a:r>
              <a:rPr lang="fr-FR" dirty="0" smtClean="0"/>
              <a:t>www.hsectraining.com</a:t>
            </a:r>
            <a:endParaRPr lang="fr-FR" dirty="0"/>
          </a:p>
        </p:txBody>
      </p:sp>
      <p:sp>
        <p:nvSpPr>
          <p:cNvPr id="5" name="Date Placeholder 4"/>
          <p:cNvSpPr>
            <a:spLocks noGrp="1"/>
          </p:cNvSpPr>
          <p:nvPr>
            <p:ph type="dt" sz="half" idx="10"/>
          </p:nvPr>
        </p:nvSpPr>
        <p:spPr/>
        <p:txBody>
          <a:bodyPr/>
          <a:lstStyle/>
          <a:p>
            <a:fld id="{C72C43F3-C9EB-438F-9A6B-544A01F1AE45}" type="datetime1">
              <a:rPr lang="fr-FR" smtClean="0"/>
              <a:t>25/12/2019</a:t>
            </a:fld>
            <a:endParaRPr lang="fr-FR" dirty="0"/>
          </a:p>
        </p:txBody>
      </p:sp>
      <p:sp>
        <p:nvSpPr>
          <p:cNvPr id="6" name="Slide Number Placeholder 5"/>
          <p:cNvSpPr>
            <a:spLocks noGrp="1"/>
          </p:cNvSpPr>
          <p:nvPr>
            <p:ph type="sldNum" sz="quarter" idx="12"/>
          </p:nvPr>
        </p:nvSpPr>
        <p:spPr/>
        <p:txBody>
          <a:bodyPr/>
          <a:lstStyle/>
          <a:p>
            <a:fld id="{5028384A-C188-45FB-AE30-14B37159340F}" type="slidenum">
              <a:rPr lang="fr-FR" smtClean="0"/>
              <a:pPr/>
              <a:t>1</a:t>
            </a:fld>
            <a:endParaRPr lang="fr-FR" dirty="0"/>
          </a:p>
        </p:txBody>
      </p:sp>
    </p:spTree>
    <p:extLst>
      <p:ext uri="{BB962C8B-B14F-4D97-AF65-F5344CB8AC3E}">
        <p14:creationId xmlns:p14="http://schemas.microsoft.com/office/powerpoint/2010/main" val="2272779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111 : Les communes en concertation avec les opérateurs agréés établissent les modes de gestion du service public des déchets ménagers et assimilés, par voie de régie directe, de concession ou de toute autre forme de gestion directe ou de gestion déléguée. Lorsque la gestion de ce service est déléguée, l’exploitant est soumis, au titre de cette délégation de gestion, aux dispositions du présent code et ses textes d’application.  </a:t>
            </a:r>
            <a:endParaRPr lang="fr-FR" sz="2400" dirty="0" smtClean="0"/>
          </a:p>
          <a:p>
            <a:pPr marL="0" indent="0">
              <a:buNone/>
            </a:pPr>
            <a:endParaRPr lang="fr-FR" sz="2400" dirty="0"/>
          </a:p>
          <a:p>
            <a:pPr marL="0" indent="0">
              <a:buNone/>
            </a:pPr>
            <a:r>
              <a:rPr lang="fr-FR" sz="2400" dirty="0"/>
              <a:t>Article 112 : Lorsque des déchets sont abandonnés, déposés ou traités contrairement aux prescriptions du présent code et les règlements subséquents, l’autorité investie du pouvoir de police doit, après mise en demeure, assurer d’office l’élimination desdits déchets aux frais du contrevenant sous peine de pénalités. </a:t>
            </a:r>
            <a:endParaRPr lang="fr-FR" sz="24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10</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198168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200" dirty="0" smtClean="0"/>
              <a:t>Article </a:t>
            </a:r>
            <a:r>
              <a:rPr lang="fr-FR" sz="2200" dirty="0"/>
              <a:t>113 : Les déchets hospitaliers et industriels doivent, de par leurs auteurs, être collectés, traités et éliminés de manière écologiquement rationnelle afin de prévenir, supprimer ou réduire leurs effets nocifs sur la santé de l’homme, les ressources naturelles, la faune, la flore et la qualité de l’environnement.  </a:t>
            </a:r>
          </a:p>
          <a:p>
            <a:pPr marL="0" indent="0">
              <a:buNone/>
            </a:pPr>
            <a:r>
              <a:rPr lang="fr-FR" sz="2200" dirty="0"/>
              <a:t>Les établissements industriels et les hôpitaux doivent disposer d’un système d’épuration ou de traitement des eaux usées avant leur rejet dans le milieu naturel. Des textes règlementaires fixent les conditions d’application des présentes dispositions. </a:t>
            </a:r>
          </a:p>
          <a:p>
            <a:pPr marL="0" indent="0">
              <a:buNone/>
            </a:pPr>
            <a:endParaRPr lang="fr-FR" sz="2200" dirty="0" smtClean="0"/>
          </a:p>
          <a:p>
            <a:pPr marL="0" indent="0">
              <a:buNone/>
            </a:pPr>
            <a:r>
              <a:rPr lang="fr-FR" sz="2200" dirty="0" smtClean="0"/>
              <a:t>Article </a:t>
            </a:r>
            <a:r>
              <a:rPr lang="fr-FR" sz="2200" dirty="0"/>
              <a:t>114 : Les déchets dangereux doivent être gérés de manière écologiquement rationnelle afin de supprimer ou de réduire considérablement leurs effets nocifs sur la santé de l’homme, sur les ressources naturelles, la faune et la flore ou la qualité de l’environnement. </a:t>
            </a:r>
          </a:p>
          <a:p>
            <a:pPr marL="0" indent="0">
              <a:buNone/>
            </a:pPr>
            <a:r>
              <a:rPr lang="fr-FR" sz="2200" dirty="0"/>
              <a:t>Il est interdit d’enfouir ou de bruler les déchets dangereux ou de les déposer dans des lieux autres que les décharges ou les centres d’enfouissement technique qui leur sont réservée et les centres de stockage autorisés conformément aux dispositions du présent code. </a:t>
            </a:r>
            <a:endParaRPr lang="fr-FR" sz="22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11</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1334379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115 : Les déchets qui, en raison de leur toxicité, de leur radioactivité ou de leur concentration dans les chaînes biologiques, présentent ou sont susceptibles de présenter un danger pour l’homme et son environnement lorsqu’ils sont fabriqués, détenus en vue de la vente, mis à la disposition du consommateur, transportés sur le territoire national ou dissimulés dans la nature, sont obligatoirement soumis au contrôle et à la surveillance du Ministère en charge de l’Environnement et des différentes institutions habilitées de l’État. </a:t>
            </a:r>
          </a:p>
          <a:p>
            <a:pPr marL="0" indent="0">
              <a:buNone/>
            </a:pPr>
            <a:endParaRPr lang="fr-FR" sz="2400" dirty="0" smtClean="0"/>
          </a:p>
          <a:p>
            <a:pPr marL="0" indent="0">
              <a:buNone/>
            </a:pPr>
            <a:r>
              <a:rPr lang="fr-FR" sz="2400" dirty="0" smtClean="0"/>
              <a:t>Article </a:t>
            </a:r>
            <a:r>
              <a:rPr lang="fr-FR" sz="2400" dirty="0"/>
              <a:t>116 : Un arrêté conjoint des Ministres chargés du Commerce, de l’industrie, de l’Environnement et de la Santé publique, en détermine les conditions d’élimination ou d’interdiction en cas de nécessité. </a:t>
            </a:r>
            <a:endParaRPr lang="fr-FR" sz="24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12</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011872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117 : Toute personne physique ou morale qui détient des produits dangereux ou dont l’activité en entraine la production, doit en assurer elle-même l’élimination ou le recyclage ou les faire éliminer ou recycler auprès des entreprises agréées par le Ministre en charge de l’Environnement.  </a:t>
            </a:r>
          </a:p>
          <a:p>
            <a:pPr marL="0" indent="0">
              <a:buNone/>
            </a:pPr>
            <a:r>
              <a:rPr lang="fr-FR" sz="2400" dirty="0"/>
              <a:t>A défaut, elle doit remettre ses déchets à toute structure agréée par l’État en vue de leur gestion ou élimination aux frais de la personne physique ou morale productrice.  </a:t>
            </a:r>
          </a:p>
          <a:p>
            <a:pPr marL="0" indent="0">
              <a:buNone/>
            </a:pPr>
            <a:endParaRPr lang="fr-FR" sz="1200" dirty="0" smtClean="0"/>
          </a:p>
          <a:p>
            <a:pPr marL="0" indent="0">
              <a:buNone/>
            </a:pPr>
            <a:r>
              <a:rPr lang="fr-FR" sz="2400" dirty="0" smtClean="0"/>
              <a:t>Article </a:t>
            </a:r>
            <a:r>
              <a:rPr lang="fr-FR" sz="2400" dirty="0"/>
              <a:t>118 : Il est formellement interdit d’importer sur le territoire guinéen des déchets dangereux.  </a:t>
            </a:r>
          </a:p>
          <a:p>
            <a:pPr marL="0" indent="0">
              <a:buNone/>
            </a:pPr>
            <a:endParaRPr lang="fr-FR" sz="1200" dirty="0" smtClean="0"/>
          </a:p>
          <a:p>
            <a:pPr marL="0" indent="0">
              <a:buNone/>
            </a:pPr>
            <a:r>
              <a:rPr lang="fr-FR" sz="2400" dirty="0" smtClean="0"/>
              <a:t>Article </a:t>
            </a:r>
            <a:r>
              <a:rPr lang="fr-FR" sz="2400" dirty="0"/>
              <a:t>119 : En cas de trafic illicite de déchets dangereux, une responsabilité collective et solidaire incombe aux producteurs, aux importateurs de ces déchets, à leurs distributeurs et à leurs détenteurs pour tout dommage causé par ces déchets à l’environnement et à la santé publique.</a:t>
            </a:r>
            <a:endParaRPr lang="fr-FR" sz="24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13</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1970242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129 : Lorsque l’exploitation d’une installation non inscrite dans la nomenclature des établissements classés présente des dangers ou des inconvénients graves et immédiats, soit pour la sécurité, la salubrité ou la commodité du voisinage, soit pour la santé publique, le Ministère en charge de l’environnement peut suspendre le fonctionnement de l’installation pour une durée maximale de deux mois après une enquête de ses services.</a:t>
            </a:r>
          </a:p>
          <a:p>
            <a:pPr marL="0" indent="0">
              <a:buNone/>
            </a:pPr>
            <a:endParaRPr lang="fr-FR" sz="2400" dirty="0" smtClean="0"/>
          </a:p>
          <a:p>
            <a:pPr marL="0" indent="0">
              <a:buNone/>
            </a:pPr>
            <a:r>
              <a:rPr lang="fr-FR" sz="2400" dirty="0" smtClean="0"/>
              <a:t>Article </a:t>
            </a:r>
            <a:r>
              <a:rPr lang="fr-FR" sz="2400" dirty="0"/>
              <a:t>134 : Sont interdites les émissions de bruits susceptibles de nuire à la santé de l’homme, de constituer une gêne excessive pour le voisinage ou de porter atteinte à l’environnement.   </a:t>
            </a:r>
          </a:p>
          <a:p>
            <a:pPr marL="0" indent="0">
              <a:buNone/>
            </a:pPr>
            <a:r>
              <a:rPr lang="fr-FR" sz="2400" dirty="0"/>
              <a:t>Les personnes responsables de ces nuisances prennent toutes les dispositions utiles pour les supprimer ou les réduire.  </a:t>
            </a:r>
          </a:p>
          <a:p>
            <a:pPr marL="0" indent="0">
              <a:buNone/>
            </a:pPr>
            <a:r>
              <a:rPr lang="fr-FR" sz="2400" dirty="0"/>
              <a:t>Lorsque l’urgence le justifie, le Ministère en charge de l’environnement prend toutes mesures exécutoires destinées d’office à faire cesser la nuisance. </a:t>
            </a:r>
            <a:endParaRPr lang="fr-FR" sz="24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14</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533876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300" dirty="0" smtClean="0"/>
              <a:t>Article </a:t>
            </a:r>
            <a:r>
              <a:rPr lang="fr-FR" sz="2300" dirty="0"/>
              <a:t>140 : Pour prévenir ou limiter les dangers ou troubles excessifs à la santé et à l'environnement causés par les émissions de lumière artificielle et les radiations non ionisantes à travers les ondes électromagnétiques hertziennes et assimilées, des prescriptions sont imposées aux exploitants ou utilisateurs de certaines installations lumineuses pour réduire ces émissions. </a:t>
            </a:r>
          </a:p>
          <a:p>
            <a:pPr marL="0" indent="0">
              <a:buNone/>
            </a:pPr>
            <a:r>
              <a:rPr lang="fr-FR" sz="2300" dirty="0"/>
              <a:t>Toute utilisation de sources lumineuses à rayonnement nuisible sans respect des conditions de protection de la santé et de l’environnement est interdite.</a:t>
            </a:r>
          </a:p>
          <a:p>
            <a:pPr marL="0" indent="0">
              <a:buNone/>
            </a:pPr>
            <a:endParaRPr lang="fr-FR" sz="2300" dirty="0" smtClean="0"/>
          </a:p>
          <a:p>
            <a:pPr marL="0" indent="0">
              <a:buNone/>
            </a:pPr>
            <a:r>
              <a:rPr lang="fr-FR" sz="2300" dirty="0" smtClean="0"/>
              <a:t>Article </a:t>
            </a:r>
            <a:r>
              <a:rPr lang="fr-FR" sz="2300" dirty="0"/>
              <a:t>145 : L’État promeut l’utilisation des techniques de l’efficacité énergétique afin de lutter contre toute forme de gaspillage énergétique en réduisant au minimum, d’une manière économiquement efficace, tout impact nuisible à l’environnement par les opérations du cycle énergétique en veillant au respect des normes de sécurité. </a:t>
            </a:r>
          </a:p>
          <a:p>
            <a:pPr marL="0" indent="0">
              <a:buNone/>
            </a:pPr>
            <a:r>
              <a:rPr lang="fr-FR" sz="2300" dirty="0"/>
              <a:t>L’État, les collectivités locales et les entreprises du secteur privé tiennent compte des considérations environnementales lors de la formulation et de la mise en œuvre de leur politique énergétique.</a:t>
            </a:r>
            <a:endParaRPr lang="fr-FR" sz="23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15</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74473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178 : Est puni d’un emprisonnement de 3 mois à 5 ans, et d’une amende de 20.000.000.000 GNF à 50.000.000.000 GNF, quiconque aura procédé au déversement, à l’immersion, à l’introduction directe ou indirecte dans les eaux continentales ou à l’incinération sur les berges des matières de nature à : </a:t>
            </a:r>
          </a:p>
          <a:p>
            <a:pPr>
              <a:buFont typeface="Wingdings" panose="05000000000000000000" pitchFamily="2" charset="2"/>
              <a:buChar char="Ø"/>
            </a:pPr>
            <a:r>
              <a:rPr lang="fr-FR" sz="2400" dirty="0" smtClean="0"/>
              <a:t>porter </a:t>
            </a:r>
            <a:r>
              <a:rPr lang="fr-FR" sz="2400" dirty="0"/>
              <a:t>atteinte à la santé publique et aux ressources biologiques ; </a:t>
            </a:r>
          </a:p>
          <a:p>
            <a:pPr>
              <a:buFont typeface="Wingdings" panose="05000000000000000000" pitchFamily="2" charset="2"/>
              <a:buChar char="Ø"/>
            </a:pPr>
            <a:r>
              <a:rPr lang="fr-FR" sz="2400" dirty="0" smtClean="0"/>
              <a:t>entraver </a:t>
            </a:r>
            <a:r>
              <a:rPr lang="fr-FR" sz="2400" dirty="0"/>
              <a:t>l’écoulement des têtes de sources, les activités fluviales y compris</a:t>
            </a:r>
          </a:p>
          <a:p>
            <a:pPr>
              <a:buFont typeface="Wingdings" panose="05000000000000000000" pitchFamily="2" charset="2"/>
              <a:buChar char="Ø"/>
            </a:pPr>
            <a:r>
              <a:rPr lang="fr-FR" sz="2400" dirty="0" smtClean="0"/>
              <a:t>la </a:t>
            </a:r>
            <a:r>
              <a:rPr lang="fr-FR" sz="2400" dirty="0"/>
              <a:t>navigation et la pêche ; </a:t>
            </a:r>
          </a:p>
          <a:p>
            <a:pPr>
              <a:buFont typeface="Wingdings" panose="05000000000000000000" pitchFamily="2" charset="2"/>
              <a:buChar char="Ø"/>
            </a:pPr>
            <a:r>
              <a:rPr lang="fr-FR" sz="2400" dirty="0" smtClean="0"/>
              <a:t>altérer </a:t>
            </a:r>
            <a:r>
              <a:rPr lang="fr-FR" sz="2400" dirty="0"/>
              <a:t>la qualité</a:t>
            </a:r>
          </a:p>
          <a:p>
            <a:pPr>
              <a:buFont typeface="Wingdings" panose="05000000000000000000" pitchFamily="2" charset="2"/>
              <a:buChar char="Ø"/>
            </a:pPr>
            <a:r>
              <a:rPr lang="fr-FR" sz="2400" dirty="0" smtClean="0"/>
              <a:t>de </a:t>
            </a:r>
            <a:r>
              <a:rPr lang="fr-FR" sz="2400" dirty="0"/>
              <a:t>l’eau du fleuve, du point de vue de leur utilisation ; </a:t>
            </a:r>
          </a:p>
          <a:p>
            <a:pPr>
              <a:buFont typeface="Wingdings" panose="05000000000000000000" pitchFamily="2" charset="2"/>
              <a:buChar char="Ø"/>
            </a:pPr>
            <a:r>
              <a:rPr lang="fr-FR" sz="2400" dirty="0" smtClean="0"/>
              <a:t>dégrader </a:t>
            </a:r>
            <a:r>
              <a:rPr lang="fr-FR" sz="2400" dirty="0"/>
              <a:t>les valeurs d’agrément et le potentiel touristique du fleuve.</a:t>
            </a:r>
          </a:p>
          <a:p>
            <a:pPr marL="0" indent="0">
              <a:buNone/>
            </a:pPr>
            <a:endParaRPr lang="fr-FR" sz="1800" dirty="0" smtClean="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16</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1442083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193 :   Est puni d’un emprisonnement de 6 mois à un 1 an et d’une amende de 1.000.000  à 5.000.000. GNF, quiconque aura :</a:t>
            </a:r>
          </a:p>
          <a:p>
            <a:pPr marL="0" indent="0">
              <a:buNone/>
            </a:pPr>
            <a:r>
              <a:rPr lang="fr-FR" sz="2400" dirty="0"/>
              <a:t>porté atteinte à la qualité de l’air ou provoqué toute sorte de modifications de ses caractéristiques susceptibles d’entrainer un effet nuisible pour la santé publique ou les biens; </a:t>
            </a:r>
          </a:p>
          <a:p>
            <a:pPr marL="0" indent="0">
              <a:buNone/>
            </a:pPr>
            <a:r>
              <a:rPr lang="fr-FR" sz="2400" dirty="0"/>
              <a:t>émis des odeurs et fumées, poussières, qui, par leur concentration ou leur nature, s’avèrent particulièrement incommodantes pour l’homme.  </a:t>
            </a:r>
            <a:endParaRPr lang="fr-FR" sz="2400" dirty="0" smtClean="0"/>
          </a:p>
          <a:p>
            <a:pPr marL="0" indent="0">
              <a:buNone/>
            </a:pPr>
            <a:r>
              <a:rPr lang="fr-FR" sz="2400" b="1" dirty="0" smtClean="0"/>
              <a:t>En </a:t>
            </a:r>
            <a:r>
              <a:rPr lang="fr-FR" sz="2400" b="1" dirty="0"/>
              <a:t>cas de récidive, la peine et l’amende sont portées au double.</a:t>
            </a:r>
            <a:endParaRPr lang="fr-FR" sz="2400" b="1"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17</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414744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194 :   Est puni d’un emprisonnement de 2 à 5 ans et d’une amende de 500.000.000 à 1.000.000.000 GNF, toute personne morale qui aura :</a:t>
            </a:r>
          </a:p>
          <a:p>
            <a:pPr>
              <a:buFont typeface="Wingdings" panose="05000000000000000000" pitchFamily="2" charset="2"/>
              <a:buChar char="Ø"/>
            </a:pPr>
            <a:r>
              <a:rPr lang="fr-FR" sz="2400" dirty="0" smtClean="0"/>
              <a:t>porté </a:t>
            </a:r>
            <a:r>
              <a:rPr lang="fr-FR" sz="2400" dirty="0"/>
              <a:t>atteinte à la qualité de l’air ou provoqué toute sorte de modifications de ses caractéristiques susceptibles d’entrainer un effet nuisible pour la santé publique ou les biens; </a:t>
            </a:r>
          </a:p>
          <a:p>
            <a:pPr>
              <a:buFont typeface="Wingdings" panose="05000000000000000000" pitchFamily="2" charset="2"/>
              <a:buChar char="Ø"/>
            </a:pPr>
            <a:r>
              <a:rPr lang="fr-FR" sz="2400" dirty="0" smtClean="0"/>
              <a:t>émis </a:t>
            </a:r>
            <a:r>
              <a:rPr lang="fr-FR" sz="2400" dirty="0"/>
              <a:t>dans l’air toutes substances présentant un danger pour la santé et l’environnement, notamment les fumées, rayonnements lumineux, poussières ou gaz toxiques, corrosifs ou radioactifs, les ondes électromagnétiques au-delà des normes fixées par les textes en vigueur;  </a:t>
            </a:r>
          </a:p>
          <a:p>
            <a:pPr>
              <a:buFont typeface="Wingdings" panose="05000000000000000000" pitchFamily="2" charset="2"/>
              <a:buChar char="Ø"/>
            </a:pPr>
            <a:r>
              <a:rPr lang="fr-FR" sz="2400" dirty="0" smtClean="0"/>
              <a:t>émis </a:t>
            </a:r>
            <a:r>
              <a:rPr lang="fr-FR" sz="2400" dirty="0"/>
              <a:t>des odeurs qui, par leur concentration ou leur nature, s’avèrent particulièrement incommodantes pour l’homme.  </a:t>
            </a:r>
          </a:p>
          <a:p>
            <a:pPr marL="0" indent="0">
              <a:buNone/>
            </a:pPr>
            <a:r>
              <a:rPr lang="fr-FR" sz="2400" b="1" dirty="0" smtClean="0"/>
              <a:t>En </a:t>
            </a:r>
            <a:r>
              <a:rPr lang="fr-FR" sz="2400" b="1" dirty="0"/>
              <a:t>cas de récidive, la peine et l’amende sont portées au double.</a:t>
            </a:r>
            <a:endParaRPr lang="fr-FR" sz="2400" b="1"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18</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740053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smtClean="0"/>
              <a:t>Article </a:t>
            </a:r>
            <a:r>
              <a:rPr lang="fr-FR" sz="2400" dirty="0"/>
              <a:t>202 : Est puni d’un emprisonnement de 15 jours à 3 mois et d’une amende de 500.000 à 5.000.000 GNF, quiconque, sans autorisation préalable de l’autorité compétente, se sera livré aux émissions de bruits ou de rayonnements lumineux susceptibles de nuire à la santé de l’homme, de constituer un désagrément excessif pour le voisinage et de porter atteinte à l’environnement.  </a:t>
            </a:r>
          </a:p>
          <a:p>
            <a:pPr marL="0" indent="0">
              <a:buNone/>
            </a:pPr>
            <a:r>
              <a:rPr lang="fr-FR" sz="2400" dirty="0"/>
              <a:t>En cas de récidive, outre l’amende qui est portée au double, une peine d’emprisonnement de 3 mois à 1 an pourra être prononcée et les engins, appareils ou tout objet ayant servi à commettre l’infraction sont saisis au profit de l’Etat. </a:t>
            </a:r>
            <a:endParaRPr lang="fr-FR" sz="2400" b="1"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19</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896609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0" indent="0">
              <a:buNone/>
            </a:pPr>
            <a:r>
              <a:rPr lang="fr-FR" sz="2400" dirty="0"/>
              <a:t>Article 6 : L’environnement guinéen constitue un patrimoine naturel, partie intégrante du patrimoine universel. Sa conservation, le maintien des ressources qu’il offre à la vie de l’homme, la prévention ou la limitation des activités susceptibles de dégrader ou de porter atteinte à la santé des personnes et à leurs biens sont d’intérêt général.</a:t>
            </a:r>
          </a:p>
          <a:p>
            <a:pPr marL="0" indent="0">
              <a:buNone/>
            </a:pPr>
            <a:endParaRPr lang="fr-FR" sz="2400" dirty="0" smtClean="0"/>
          </a:p>
          <a:p>
            <a:pPr marL="0" indent="0">
              <a:buNone/>
            </a:pPr>
            <a:r>
              <a:rPr lang="fr-FR" sz="2400" dirty="0" smtClean="0"/>
              <a:t>Article </a:t>
            </a:r>
            <a:r>
              <a:rPr lang="fr-FR" sz="2400" dirty="0"/>
              <a:t>17 : Les associations de protection de l’environnement agréées par l’État veillent à mener, soit sur propre initiative, soit en partenariat avec l’État, les collectivités locales et le secteur privé, toute action d’intérêt général relative à la protection de l’environnement, de la santé et du cadre de vie.</a:t>
            </a:r>
          </a:p>
          <a:p>
            <a:pPr marL="0" indent="0">
              <a:buNone/>
            </a:pPr>
            <a:endParaRPr lang="fr-FR" sz="2400" dirty="0" smtClean="0"/>
          </a:p>
          <a:p>
            <a:pPr marL="0" indent="0">
              <a:buNone/>
            </a:pPr>
            <a:r>
              <a:rPr lang="fr-FR" sz="2400" dirty="0" smtClean="0"/>
              <a:t>Article </a:t>
            </a:r>
            <a:r>
              <a:rPr lang="fr-FR" sz="2400" dirty="0"/>
              <a:t>25 : Les politiques, plans, programmes et projets qui par leur nature, leur dimension ou leur localisation sont susceptibles de porter atteinte à l’environnement ou à la santé humaine font l’objet d’une évaluation environnementale qui peut prendre l’une des formes suivantes : l’évaluation environnementale stratégique, l’étude d’impact environnemental et social et l’audit environnemental.</a:t>
            </a:r>
          </a:p>
          <a:p>
            <a:pPr marL="0" indent="0">
              <a:buNone/>
            </a:pPr>
            <a:endParaRPr lang="fr-FR" sz="2400" dirty="0"/>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144180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2414CFC-A557-4427-B972-913FD677CD6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20</a:t>
            </a:fld>
            <a:endParaRPr lang="fr-FR" dirty="0"/>
          </a:p>
        </p:txBody>
      </p:sp>
      <p:sp>
        <p:nvSpPr>
          <p:cNvPr id="6" name="Titre 5"/>
          <p:cNvSpPr>
            <a:spLocks noGrp="1"/>
          </p:cNvSpPr>
          <p:nvPr>
            <p:ph type="title"/>
          </p:nvPr>
        </p:nvSpPr>
        <p:spPr/>
        <p:txBody>
          <a:bodyPr/>
          <a:lstStyle/>
          <a:p>
            <a:r>
              <a:rPr lang="fr-FR" dirty="0" smtClean="0"/>
              <a:t>Questions et Réponses </a:t>
            </a:r>
            <a:endParaRPr lang="en-US" dirty="0"/>
          </a:p>
        </p:txBody>
      </p:sp>
      <p:pic>
        <p:nvPicPr>
          <p:cNvPr id="7" name="Image 6"/>
          <p:cNvPicPr>
            <a:picLocks noChangeAspect="1"/>
          </p:cNvPicPr>
          <p:nvPr/>
        </p:nvPicPr>
        <p:blipFill>
          <a:blip r:embed="rId2"/>
          <a:stretch>
            <a:fillRect/>
          </a:stretch>
        </p:blipFill>
        <p:spPr>
          <a:xfrm>
            <a:off x="3898201" y="1231201"/>
            <a:ext cx="4395597" cy="4395597"/>
          </a:xfrm>
          <a:prstGeom prst="rect">
            <a:avLst/>
          </a:prstGeom>
        </p:spPr>
      </p:pic>
    </p:spTree>
    <p:extLst>
      <p:ext uri="{BB962C8B-B14F-4D97-AF65-F5344CB8AC3E}">
        <p14:creationId xmlns:p14="http://schemas.microsoft.com/office/powerpoint/2010/main" val="296134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6405" y="875763"/>
            <a:ext cx="11420061" cy="5029737"/>
          </a:xfrm>
        </p:spPr>
        <p:txBody>
          <a:bodyPr>
            <a:normAutofit/>
          </a:bodyPr>
          <a:lstStyle/>
          <a:p>
            <a:pPr marL="0" indent="0">
              <a:buNone/>
            </a:pPr>
            <a:r>
              <a:rPr lang="fr-FR" sz="2400" dirty="0"/>
              <a:t>Article 33 : L’étude d’impact environnemental et social inclut, le cas échéant, les études de danger qui précisent les risques auxquels une installation peut exposer directement ou indirectement l’environnement et la santé humaine.  </a:t>
            </a:r>
          </a:p>
          <a:p>
            <a:pPr marL="0" indent="0">
              <a:buNone/>
            </a:pPr>
            <a:r>
              <a:rPr lang="fr-FR" sz="2400" dirty="0"/>
              <a:t>Elle se conforme à la distance réglementaire entre les installations classées et les zones d’habitation telle que fixée par les textes en vigueur.</a:t>
            </a:r>
          </a:p>
          <a:p>
            <a:pPr marL="0" indent="0">
              <a:buNone/>
            </a:pPr>
            <a:endParaRPr lang="fr-FR" sz="2400" dirty="0" smtClean="0"/>
          </a:p>
          <a:p>
            <a:pPr marL="0" indent="0">
              <a:buNone/>
            </a:pPr>
            <a:r>
              <a:rPr lang="fr-FR" sz="2400" dirty="0" smtClean="0"/>
              <a:t>Article </a:t>
            </a:r>
            <a:r>
              <a:rPr lang="fr-FR" sz="2400" dirty="0"/>
              <a:t>44 : Après avis du Ministre en charge de l’environnement, le Ministre en charge de l’agriculture dresse la liste des substances chimiques dont l’utilisation est autorisée ou favorisée à l’occasion des travaux agricoles. II détermine également les quantités autorisées et les modalités d’utilisation afin que lesdites substances ne portent pas atteinte à la qualité du sol ou des autres milieux récepteurs, à l’équilibre écologique et à la santé humaine.</a:t>
            </a:r>
          </a:p>
          <a:p>
            <a:pPr marL="0" indent="0">
              <a:buNone/>
            </a:pPr>
            <a:endParaRPr lang="fr-FR" sz="2400" dirty="0"/>
          </a:p>
          <a:p>
            <a:pPr marL="0" indent="0">
              <a:buNone/>
            </a:pPr>
            <a:endParaRPr lang="fr-FR" sz="2400" dirty="0"/>
          </a:p>
        </p:txBody>
      </p:sp>
      <p:sp>
        <p:nvSpPr>
          <p:cNvPr id="3" name="Date Placeholder 2"/>
          <p:cNvSpPr>
            <a:spLocks noGrp="1"/>
          </p:cNvSpPr>
          <p:nvPr>
            <p:ph type="dt" sz="half" idx="10"/>
          </p:nvPr>
        </p:nvSpPr>
        <p:spPr/>
        <p:txBody>
          <a:bodyPr/>
          <a:lstStyle/>
          <a:p>
            <a:fld id="{5330F32B-B4E0-4E7D-A0B6-3FC95F65146C}"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3</a:t>
            </a:fld>
            <a:endParaRPr lang="fr-FR" dirty="0"/>
          </a:p>
        </p:txBody>
      </p:sp>
      <p:sp>
        <p:nvSpPr>
          <p:cNvPr id="6" name="Title 5"/>
          <p:cNvSpPr>
            <a:spLocks noGrp="1"/>
          </p:cNvSpPr>
          <p:nvPr>
            <p:ph type="title"/>
          </p:nvPr>
        </p:nvSpPr>
        <p:spPr>
          <a:xfrm>
            <a:off x="6" y="0"/>
            <a:ext cx="12192000" cy="759854"/>
          </a:xfrm>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073045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fr-FR" sz="2400" dirty="0"/>
              <a:t>Article 59 : Sous réserve des dispositions spécifiques applicables et prenant en compte les dispositions des conventions internationales portant prévention et répression de la pollution marine ratifiées par la République de Guinée, sont interdits le déversement, l’immersion et l’incinération dans les eaux maritimes sous juridiction guinéenne de substances de toute nature susceptibles : </a:t>
            </a:r>
          </a:p>
          <a:p>
            <a:pPr>
              <a:buFont typeface="Wingdings" panose="05000000000000000000" pitchFamily="2" charset="2"/>
              <a:buChar char="Ø"/>
            </a:pPr>
            <a:r>
              <a:rPr lang="fr-FR" sz="2400" dirty="0" smtClean="0"/>
              <a:t>de </a:t>
            </a:r>
            <a:r>
              <a:rPr lang="fr-FR" sz="2400" dirty="0"/>
              <a:t>porter atteinte à la santé de l’homme et aux ressources marines biologiques; </a:t>
            </a:r>
          </a:p>
          <a:p>
            <a:pPr>
              <a:buFont typeface="Wingdings" panose="05000000000000000000" pitchFamily="2" charset="2"/>
              <a:buChar char="Ø"/>
            </a:pPr>
            <a:r>
              <a:rPr lang="fr-FR" sz="2400" dirty="0" smtClean="0"/>
              <a:t>de </a:t>
            </a:r>
            <a:r>
              <a:rPr lang="fr-FR" sz="2400" dirty="0"/>
              <a:t>nuire aux activités maritimes, y compris la navigation et la pêche ; </a:t>
            </a:r>
          </a:p>
          <a:p>
            <a:pPr>
              <a:buFont typeface="Wingdings" panose="05000000000000000000" pitchFamily="2" charset="2"/>
              <a:buChar char="Ø"/>
            </a:pPr>
            <a:r>
              <a:rPr lang="fr-FR" sz="2400" dirty="0" smtClean="0"/>
              <a:t>de </a:t>
            </a:r>
            <a:r>
              <a:rPr lang="fr-FR" sz="2400" dirty="0"/>
              <a:t>dégrader les valeurs d’agréments et le potentiel touristique de la mer et du littoral.</a:t>
            </a:r>
          </a:p>
          <a:p>
            <a:pPr marL="0" indent="0">
              <a:buNone/>
            </a:pPr>
            <a:endParaRPr lang="fr-FR" sz="2400" dirty="0" smtClean="0"/>
          </a:p>
          <a:p>
            <a:pPr marL="0" indent="0">
              <a:buNone/>
            </a:pPr>
            <a:r>
              <a:rPr lang="fr-FR" sz="2400" dirty="0" smtClean="0"/>
              <a:t>Article </a:t>
            </a:r>
            <a:r>
              <a:rPr lang="fr-FR" sz="2400" dirty="0"/>
              <a:t>90 : La mise au point, la production, le stockage, la manipulation, le transport, l’utilisation, le transfert ou la libération de tout Organisme Génétiquement Modifié doit se faire de manière à prévenir ou à réduire les risques pour la santé humaine et l’environnement.</a:t>
            </a:r>
          </a:p>
          <a:p>
            <a:pPr marL="0" indent="0">
              <a:buNone/>
            </a:pPr>
            <a:endParaRPr lang="fr-FR" sz="1600" dirty="0" smtClean="0"/>
          </a:p>
        </p:txBody>
      </p:sp>
      <p:sp>
        <p:nvSpPr>
          <p:cNvPr id="3" name="Date Placeholder 2"/>
          <p:cNvSpPr>
            <a:spLocks noGrp="1"/>
          </p:cNvSpPr>
          <p:nvPr>
            <p:ph type="dt" sz="half" idx="10"/>
          </p:nvPr>
        </p:nvSpPr>
        <p:spPr/>
        <p:txBody>
          <a:bodyPr/>
          <a:lstStyle/>
          <a:p>
            <a:fld id="{B058F5AF-A6C2-43A7-B5B7-ED8FDA21BA40}"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4</a:t>
            </a:fld>
            <a:endParaRPr lang="fr-FR" dirty="0"/>
          </a:p>
        </p:txBody>
      </p:sp>
      <p:sp>
        <p:nvSpPr>
          <p:cNvPr id="6" name="Title 5"/>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176585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011" y="900046"/>
            <a:ext cx="11420061" cy="5000625"/>
          </a:xfrm>
        </p:spPr>
        <p:txBody>
          <a:bodyPr>
            <a:normAutofit lnSpcReduction="10000"/>
          </a:bodyPr>
          <a:lstStyle/>
          <a:p>
            <a:pPr marL="0" indent="0">
              <a:buNone/>
            </a:pPr>
            <a:r>
              <a:rPr lang="fr-FR" sz="2400" dirty="0"/>
              <a:t>Article 98 : Lorsqu’une catastrophe naturelle ou industrielle survient, l’État met en place un Plan d’Organisation de Secours dénommé Plan ORSEC.  </a:t>
            </a:r>
          </a:p>
          <a:p>
            <a:pPr marL="0" indent="0">
              <a:buNone/>
            </a:pPr>
            <a:endParaRPr lang="fr-FR" sz="2400" dirty="0" smtClean="0"/>
          </a:p>
          <a:p>
            <a:pPr marL="0" indent="0">
              <a:buNone/>
            </a:pPr>
            <a:r>
              <a:rPr lang="fr-FR" sz="2400" dirty="0" smtClean="0"/>
              <a:t>Article </a:t>
            </a:r>
            <a:r>
              <a:rPr lang="fr-FR" sz="2400" dirty="0"/>
              <a:t>99 : L’objectif du Plan ORSEC est d’organiser le sauvetage et le secours des personnes, la mise en place des sites d’hébergement provisoires sécurisés, la gestion rationnelle des aides, la sécurité et la santé des sinistrés ainsi que l’alimentation en eau potable.  </a:t>
            </a:r>
          </a:p>
          <a:p>
            <a:pPr marL="0" indent="0">
              <a:buNone/>
            </a:pPr>
            <a:r>
              <a:rPr lang="fr-FR" sz="2400" dirty="0"/>
              <a:t> </a:t>
            </a:r>
            <a:endParaRPr lang="fr-FR" sz="2400" dirty="0" smtClean="0"/>
          </a:p>
          <a:p>
            <a:pPr marL="0" indent="0">
              <a:buNone/>
            </a:pPr>
            <a:r>
              <a:rPr lang="fr-FR" sz="2400" dirty="0" smtClean="0"/>
              <a:t>Article </a:t>
            </a:r>
            <a:r>
              <a:rPr lang="fr-FR" sz="2400" dirty="0"/>
              <a:t>100 : L’État met en place un Fonds de Secours d’Urgence pour la gestion des catastrophes, alimenté par les allocations du budget national renforcées par des contributions extérieures.  </a:t>
            </a:r>
          </a:p>
          <a:p>
            <a:pPr marL="0" indent="0">
              <a:buNone/>
            </a:pPr>
            <a:r>
              <a:rPr lang="fr-FR" sz="2400" dirty="0"/>
              <a:t> Les modalités de mise en place et de fonctionnement du fonds de Secours d’Urgence pour la gestion des catastrophes sont fixées par décret.</a:t>
            </a:r>
          </a:p>
          <a:p>
            <a:pPr marL="0" indent="0">
              <a:buNone/>
            </a:pPr>
            <a:endParaRPr lang="fr-FR" sz="2400" dirty="0" smtClean="0"/>
          </a:p>
        </p:txBody>
      </p:sp>
      <p:sp>
        <p:nvSpPr>
          <p:cNvPr id="3" name="Date Placeholder 2"/>
          <p:cNvSpPr>
            <a:spLocks noGrp="1"/>
          </p:cNvSpPr>
          <p:nvPr>
            <p:ph type="dt" sz="half" idx="10"/>
          </p:nvPr>
        </p:nvSpPr>
        <p:spPr/>
        <p:txBody>
          <a:bodyPr/>
          <a:lstStyle/>
          <a:p>
            <a:fld id="{DFA7920C-F7F7-4EA7-807E-6D0669B4556A}"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5</a:t>
            </a:fld>
            <a:endParaRPr lang="fr-FR" dirty="0"/>
          </a:p>
        </p:txBody>
      </p:sp>
      <p:sp>
        <p:nvSpPr>
          <p:cNvPr id="6" name="Title 5"/>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887447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p:txBody>
          <a:bodyPr>
            <a:noAutofit/>
          </a:bodyPr>
          <a:lstStyle/>
          <a:p>
            <a:pPr marL="0" indent="0">
              <a:buNone/>
            </a:pPr>
            <a:r>
              <a:rPr lang="fr-FR" sz="2000" dirty="0" smtClean="0"/>
              <a:t>Article </a:t>
            </a:r>
            <a:r>
              <a:rPr lang="fr-FR" sz="2000" dirty="0"/>
              <a:t>101 : Lorsqu’un risque ou une catastrophe naturelle menace une partie de la population d’une collectivité locale ou d’un groupe de collectivités locales, l’État prend et publie des mesures d’urgence de protection et éventuellement d’évacuation des populations, de protection et de sauvegarde des biens exposés au risque. </a:t>
            </a:r>
            <a:r>
              <a:rPr lang="fr-FR" sz="2000" dirty="0" smtClean="0"/>
              <a:t> En </a:t>
            </a:r>
            <a:r>
              <a:rPr lang="fr-FR" sz="2000" dirty="0"/>
              <a:t>outre, l’État met en place un système d’alerte précoce basé en occurrence sur les risques de catastrophe. </a:t>
            </a:r>
          </a:p>
          <a:p>
            <a:pPr marL="0" indent="0">
              <a:buNone/>
            </a:pPr>
            <a:endParaRPr lang="fr-FR" sz="1000" dirty="0" smtClean="0"/>
          </a:p>
          <a:p>
            <a:pPr marL="0" indent="0">
              <a:buNone/>
            </a:pPr>
            <a:r>
              <a:rPr lang="fr-FR" sz="2000" dirty="0" smtClean="0"/>
              <a:t>Article </a:t>
            </a:r>
            <a:r>
              <a:rPr lang="fr-FR" sz="2000" dirty="0"/>
              <a:t>102 : L’État met en place des plans d’urgence en collaboration avec les structures et Institutions </a:t>
            </a:r>
            <a:r>
              <a:rPr lang="fr-FR" sz="2000" dirty="0" smtClean="0"/>
              <a:t>concernées. La </a:t>
            </a:r>
            <a:r>
              <a:rPr lang="fr-FR" sz="2000" dirty="0"/>
              <a:t>concertation nécessaire à cet effet est organisée au sein d’un comité technique spécialisé mis en place dans le cadre de la Plateforme Nationale de Réduction des Risques de Catastrophe.  </a:t>
            </a:r>
          </a:p>
          <a:p>
            <a:pPr marL="0" indent="0">
              <a:buNone/>
            </a:pPr>
            <a:endParaRPr lang="fr-FR" sz="1000" dirty="0" smtClean="0"/>
          </a:p>
          <a:p>
            <a:pPr marL="0" indent="0">
              <a:buNone/>
            </a:pPr>
            <a:r>
              <a:rPr lang="fr-FR" sz="2000" dirty="0" smtClean="0"/>
              <a:t>Article </a:t>
            </a:r>
            <a:r>
              <a:rPr lang="fr-FR" sz="2000" dirty="0"/>
              <a:t>103 : Tous les déchets, de quelle que nature que ce soit, doivent être collectés, traités et éliminés de manière respectueuse de l’environnement afin de prévenir, supprimer ou réduire leurs effets nocifs sur la santé de l’homme, les ressources naturelles, la faune, la flore et la qualité de l’environnement. </a:t>
            </a:r>
            <a:endParaRPr lang="fr-FR" sz="2000" dirty="0" smtClean="0"/>
          </a:p>
          <a:p>
            <a:pPr marL="0" indent="0">
              <a:buNone/>
            </a:pPr>
            <a:r>
              <a:rPr lang="fr-FR" sz="2000" dirty="0" smtClean="0"/>
              <a:t>Les </a:t>
            </a:r>
            <a:r>
              <a:rPr lang="fr-FR" sz="2000" dirty="0"/>
              <a:t>dispositions du présent chapitre s’appliquent sans préjudice des dispositions spéciales concernant notamment les installations et établissements classés, les déchets solides, les eaux usées, les effluents gazeux, les épaves maritimes et les rejets ou immersion en provenance de navires, instituées dans le présent code et la réglementation en vigueur. </a:t>
            </a:r>
            <a:endParaRPr lang="fr-FR" sz="20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6</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349338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011" y="900046"/>
            <a:ext cx="11420061" cy="5000625"/>
          </a:xfrm>
        </p:spPr>
        <p:txBody>
          <a:bodyPr>
            <a:normAutofit lnSpcReduction="10000"/>
          </a:bodyPr>
          <a:lstStyle/>
          <a:p>
            <a:pPr marL="0" indent="0">
              <a:buNone/>
            </a:pPr>
            <a:r>
              <a:rPr lang="fr-FR" sz="2400" dirty="0" smtClean="0"/>
              <a:t>Article </a:t>
            </a:r>
            <a:r>
              <a:rPr lang="fr-FR" sz="2400" dirty="0"/>
              <a:t>104 : L’immersion ou l’élimination par quelque procédé que ce soit de déchets dans les eaux continentales et les eaux maritimes sous juridiction guinéenne est interdite, sauf autorisation spéciale délivrée par le service compétent du Ministère en charge de l’environnement ou cas de force majeure entraînant une menace. </a:t>
            </a:r>
            <a:endParaRPr lang="fr-FR" sz="2400" dirty="0" smtClean="0"/>
          </a:p>
          <a:p>
            <a:pPr marL="0" indent="0">
              <a:buNone/>
            </a:pPr>
            <a:endParaRPr lang="fr-FR" sz="2400" dirty="0"/>
          </a:p>
          <a:p>
            <a:pPr marL="0" indent="0">
              <a:buNone/>
            </a:pPr>
            <a:r>
              <a:rPr lang="fr-FR" sz="2400" dirty="0"/>
              <a:t>Article 105 : Les dispositions du présent chapitre visent notamment à donner la priorité à la prévention et à la réduction de la production de déchets en réduisant de manière considérable les quantités de déchets ménagers et assimilés produits, et les quantités de déchets issus d’activités économiques.    </a:t>
            </a:r>
            <a:endParaRPr lang="fr-FR" sz="2400" dirty="0" smtClean="0"/>
          </a:p>
          <a:p>
            <a:pPr marL="0" indent="0">
              <a:buNone/>
            </a:pPr>
            <a:endParaRPr lang="fr-FR" sz="2400" dirty="0"/>
          </a:p>
          <a:p>
            <a:pPr marL="0" indent="0">
              <a:buNone/>
            </a:pPr>
            <a:r>
              <a:rPr lang="fr-FR" sz="2400" dirty="0"/>
              <a:t>Article 106 : Les conditions et les modalités de gestion des déchets au regard de leur particularité tels que les déchets plastiques, les déchets médicaux et biomédicaux, les déchets d’équipements électriques, et électroniques et pneumatiques, les déchets radioactifs, les huiles usagées, les boues de vidange et de station d’épuration ou les déchets des abattoirs sont fixées par voie règlementaire.</a:t>
            </a:r>
            <a:endParaRPr lang="fr-FR" sz="2400" dirty="0" smtClean="0"/>
          </a:p>
        </p:txBody>
      </p:sp>
      <p:sp>
        <p:nvSpPr>
          <p:cNvPr id="3" name="Date Placeholder 2"/>
          <p:cNvSpPr>
            <a:spLocks noGrp="1"/>
          </p:cNvSpPr>
          <p:nvPr>
            <p:ph type="dt" sz="half" idx="10"/>
          </p:nvPr>
        </p:nvSpPr>
        <p:spPr/>
        <p:txBody>
          <a:bodyPr/>
          <a:lstStyle/>
          <a:p>
            <a:fld id="{DFA7920C-F7F7-4EA7-807E-6D0669B4556A}"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7</a:t>
            </a:fld>
            <a:endParaRPr lang="fr-FR" dirty="0"/>
          </a:p>
        </p:txBody>
      </p:sp>
      <p:sp>
        <p:nvSpPr>
          <p:cNvPr id="6" name="Title 5"/>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61143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200" dirty="0"/>
              <a:t>Article 107 : Les services publics compétents à tous les niveaux en liaison avec les collectivités locales assurent l’élimination des déchets produits par les ménages en définissant des solutions techniques de compostage de proximité conformément à la réglementation en vigueur. </a:t>
            </a:r>
          </a:p>
          <a:p>
            <a:pPr marL="0" indent="0">
              <a:buNone/>
            </a:pPr>
            <a:r>
              <a:rPr lang="fr-FR" sz="2200" dirty="0"/>
              <a:t> Les collectivités locales veillent à ce qu’il n’y ait pas de dépôts anarchiques sur leurs territoires. Pour les déchets abandonnés, lorsque le producteur ou l’auteur n’est pas identifié, les collectivités locales en assurent l’élimination, si nécessaire avec le concours des services compétents de l’État ou des sociétés ou entreprises agréées.  </a:t>
            </a:r>
          </a:p>
          <a:p>
            <a:pPr marL="0" indent="0">
              <a:buNone/>
            </a:pPr>
            <a:r>
              <a:rPr lang="fr-FR" sz="2200" dirty="0"/>
              <a:t> </a:t>
            </a:r>
            <a:endParaRPr lang="fr-FR" sz="2200" dirty="0" smtClean="0"/>
          </a:p>
          <a:p>
            <a:pPr marL="0" indent="0">
              <a:buNone/>
            </a:pPr>
            <a:r>
              <a:rPr lang="fr-FR" sz="2200" dirty="0" smtClean="0"/>
              <a:t>Article </a:t>
            </a:r>
            <a:r>
              <a:rPr lang="fr-FR" sz="2200" dirty="0"/>
              <a:t>108 : L’élimination des déchets par les personnes qui les produisent ou les traitent est effectuée sur autorisation et sous la surveillance conjointe des experts ou techniciens des collectivités et des structures publiques impliquées qui fixent les prescriptions à suivre et attestent de l’acte.  </a:t>
            </a:r>
          </a:p>
          <a:p>
            <a:pPr marL="0" indent="0">
              <a:buNone/>
            </a:pPr>
            <a:r>
              <a:rPr lang="fr-FR" sz="2200" dirty="0"/>
              <a:t>Le dépôt des déchets doit se faire dans des décharges agréées faisant l’objet de contrôles périodiques et respectant les normes techniques d’aménagement des décharges</a:t>
            </a:r>
            <a:r>
              <a:rPr lang="fr-FR" sz="2200" dirty="0" smtClean="0"/>
              <a:t>.</a:t>
            </a:r>
            <a:endParaRPr lang="fr-FR" sz="22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8</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100520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a:xfrm>
            <a:off x="313509" y="904875"/>
            <a:ext cx="11692958" cy="5000625"/>
          </a:xfrm>
        </p:spPr>
        <p:txBody>
          <a:bodyPr>
            <a:noAutofit/>
          </a:bodyPr>
          <a:lstStyle/>
          <a:p>
            <a:pPr marL="0" indent="0">
              <a:buNone/>
            </a:pPr>
            <a:r>
              <a:rPr lang="fr-FR" sz="2400" dirty="0"/>
              <a:t>Article 109 : l’abonnement à un service de collecte et de ramassage d’ordures ménagères est une obligation qui incombe aux ménages urbains.</a:t>
            </a:r>
          </a:p>
          <a:p>
            <a:pPr marL="0" indent="0">
              <a:buNone/>
            </a:pPr>
            <a:r>
              <a:rPr lang="fr-FR" sz="2400" dirty="0"/>
              <a:t>Dans les agglomérations urbaines disposant d’un service de ramassage des ordures ménagères, celles-ci doivent être après un tri au niveau des ménages, déposées par chaque foyer dans un endroit approprié, accessible au service de ramassage.  </a:t>
            </a:r>
          </a:p>
          <a:p>
            <a:pPr marL="0" indent="0">
              <a:buNone/>
            </a:pPr>
            <a:endParaRPr lang="fr-FR" sz="2400" dirty="0" smtClean="0"/>
          </a:p>
          <a:p>
            <a:pPr marL="0" indent="0">
              <a:buNone/>
            </a:pPr>
            <a:r>
              <a:rPr lang="fr-FR" sz="2400" dirty="0" smtClean="0"/>
              <a:t>Article </a:t>
            </a:r>
            <a:r>
              <a:rPr lang="fr-FR" sz="2400" dirty="0"/>
              <a:t>110 : Le service public communal de gestion de déchets en concertation avec les opérateurs agréés est tenu d’établir, dans un délai fixé par voie réglementaire, un plan communal ou intercommunal de gestion intégrée des ordures ménagères et assimilées, définissant les opérations de nettoyage, de pré-collecte, de collecte, de transport, de mise en décharge, de traitement, de valorisation et d’élimination des déchets ménagers. </a:t>
            </a:r>
          </a:p>
          <a:p>
            <a:pPr marL="0" indent="0">
              <a:buNone/>
            </a:pPr>
            <a:endParaRPr lang="fr-FR" sz="2400"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9</a:t>
            </a:fld>
            <a:endParaRPr lang="fr-FR" dirty="0"/>
          </a:p>
        </p:txBody>
      </p:sp>
      <p:sp>
        <p:nvSpPr>
          <p:cNvPr id="9" name="Titre 8"/>
          <p:cNvSpPr>
            <a:spLocks noGrp="1"/>
          </p:cNvSpPr>
          <p:nvPr>
            <p:ph type="title"/>
          </p:nvPr>
        </p:nvSpPr>
        <p:spPr/>
        <p:txBody>
          <a:bodyPr/>
          <a:lstStyle/>
          <a:p>
            <a:r>
              <a:rPr lang="fr-FR" sz="2400" dirty="0"/>
              <a:t>EXTRAIT DES ARTICLES DU CODE DE L’ENVIRONNEMENT DE LA REPUBLIQUE DE GUINEE 2019</a:t>
            </a:r>
            <a:endParaRPr lang="fr-FR" sz="2400" dirty="0"/>
          </a:p>
        </p:txBody>
      </p:sp>
    </p:spTree>
    <p:extLst>
      <p:ext uri="{BB962C8B-B14F-4D97-AF65-F5344CB8AC3E}">
        <p14:creationId xmlns:p14="http://schemas.microsoft.com/office/powerpoint/2010/main" val="2012417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Marr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potx" id="{0E0F8608-9B01-45D6-91BD-F8AF30877379}" vid="{C9FCBA21-7B5C-49BB-90A1-5B4B04D695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Marron</Template>
  <TotalTime>413</TotalTime>
  <Words>2928</Words>
  <Application>Microsoft Office PowerPoint</Application>
  <PresentationFormat>Grand écran</PresentationFormat>
  <Paragraphs>170</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Times New Roman</vt:lpstr>
      <vt:lpstr>Wingdings</vt:lpstr>
      <vt:lpstr>Presentation Marron</vt:lpstr>
      <vt:lpstr>EXTRAIT DES ARTICLES DU CODE DE L’ENVIRONNEMENT DE LA REPUBLIQUE DE GUINEE, 2019 </vt:lpstr>
      <vt:lpstr>  </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EXTRAIT DES ARTICLES DU CODE DE L’ENVIRONNEMENT DE LA REPUBLIQUE DE GUINEE 2019</vt:lpstr>
      <vt:lpstr>Questions et Réponses </vt:lpstr>
    </vt:vector>
  </TitlesOfParts>
  <Manager>Mamadou Lamarana Barry</Manager>
  <Company>Fluor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SANTE-SECURITE SELON CODE DU TRAVAIL</dc:title>
  <dc:creator>Abdoulaye Diallo</dc:creator>
  <cp:lastModifiedBy>DIALLO</cp:lastModifiedBy>
  <cp:revision>36</cp:revision>
  <dcterms:created xsi:type="dcterms:W3CDTF">2018-10-19T10:30:33Z</dcterms:created>
  <dcterms:modified xsi:type="dcterms:W3CDTF">2019-12-25T13:48:52Z</dcterms:modified>
</cp:coreProperties>
</file>